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tags/tag67.xml" ContentType="application/vnd.openxmlformats-officedocument.presentationml.tags+xml"/>
  <Override PartName="/ppt/notesSlides/notesSlide5.xml" ContentType="application/vnd.openxmlformats-officedocument.presentationml.notesSlide+xml"/>
  <Override PartName="/ppt/tags/tag68.xml" ContentType="application/vnd.openxmlformats-officedocument.presentationml.tags+xml"/>
  <Override PartName="/ppt/notesSlides/notesSlide6.xml" ContentType="application/vnd.openxmlformats-officedocument.presentationml.notesSlide+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notesSlides/notesSlide8.xml" ContentType="application/vnd.openxmlformats-officedocument.presentationml.notesSlide+xml"/>
  <Override PartName="/ppt/tags/tag71.xml" ContentType="application/vnd.openxmlformats-officedocument.presentationml.tags+xml"/>
  <Override PartName="/ppt/notesSlides/notesSlide9.xml" ContentType="application/vnd.openxmlformats-officedocument.presentationml.notesSlide+xml"/>
  <Override PartName="/ppt/tags/tag72.xml" ContentType="application/vnd.openxmlformats-officedocument.presentationml.tags+xml"/>
  <Override PartName="/ppt/notesSlides/notesSlide10.xml" ContentType="application/vnd.openxmlformats-officedocument.presentationml.notesSlide+xml"/>
  <Override PartName="/ppt/tags/tag73.xml" ContentType="application/vnd.openxmlformats-officedocument.presentationml.tags+xml"/>
  <Override PartName="/ppt/notesSlides/notesSlide11.xml" ContentType="application/vnd.openxmlformats-officedocument.presentationml.notesSlide+xml"/>
  <Override PartName="/ppt/tags/tag74.xml" ContentType="application/vnd.openxmlformats-officedocument.presentationml.tags+xml"/>
  <Override PartName="/ppt/notesSlides/notesSlide12.xml" ContentType="application/vnd.openxmlformats-officedocument.presentationml.notesSlide+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17"/>
  </p:handoutMasterIdLst>
  <p:sldIdLst>
    <p:sldId id="606" r:id="rId2"/>
    <p:sldId id="639" r:id="rId3"/>
    <p:sldId id="752" r:id="rId4"/>
    <p:sldId id="614" r:id="rId5"/>
    <p:sldId id="616" r:id="rId6"/>
    <p:sldId id="704" r:id="rId7"/>
    <p:sldId id="730" r:id="rId8"/>
    <p:sldId id="745" r:id="rId9"/>
    <p:sldId id="746" r:id="rId10"/>
    <p:sldId id="747" r:id="rId11"/>
    <p:sldId id="748" r:id="rId12"/>
    <p:sldId id="749" r:id="rId13"/>
    <p:sldId id="751" r:id="rId14"/>
    <p:sldId id="750" r:id="rId15"/>
  </p:sldIdLst>
  <p:sldSz cx="12192000" cy="6858000"/>
  <p:notesSz cx="6858000" cy="9144000"/>
  <p:embeddedFontLst>
    <p:embeddedFont>
      <p:font typeface="汉仪中黑简" panose="02010600030101010101" charset="-122"/>
      <p:regular r:id="rId18"/>
    </p:embeddedFont>
    <p:embeddedFont>
      <p:font typeface="Calibri" panose="020F0502020204030204" pitchFamily="34" charset="0"/>
      <p:regular r:id="rId19"/>
      <p:bold r:id="rId20"/>
      <p:italic r:id="rId21"/>
      <p:boldItalic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375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 id="3" name="Lenovo" initials="L" lastIdx="3"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497F"/>
    <a:srgbClr val="0F4C83"/>
    <a:srgbClr val="F5F5F0"/>
    <a:srgbClr val="E3E3E1"/>
    <a:srgbClr val="F2F2F2"/>
    <a:srgbClr val="6096E6"/>
    <a:srgbClr val="58A8EC"/>
    <a:srgbClr val="DEE4E5"/>
    <a:srgbClr val="0B385F"/>
    <a:srgbClr val="4C7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119" d="100"/>
          <a:sy n="119" d="100"/>
        </p:scale>
        <p:origin x="96" y="91"/>
      </p:cViewPr>
      <p:guideLst>
        <p:guide orient="horz" pos="2172"/>
        <p:guide pos="375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10</a:t>
            </a:fld>
            <a:endParaRPr lang="zh-CN" altLang="en-US"/>
          </a:p>
        </p:txBody>
      </p:sp>
    </p:spTree>
    <p:extLst>
      <p:ext uri="{BB962C8B-B14F-4D97-AF65-F5344CB8AC3E}">
        <p14:creationId xmlns:p14="http://schemas.microsoft.com/office/powerpoint/2010/main" val="223683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11</a:t>
            </a:fld>
            <a:endParaRPr lang="zh-CN" altLang="en-US"/>
          </a:p>
        </p:txBody>
      </p:sp>
    </p:spTree>
    <p:extLst>
      <p:ext uri="{BB962C8B-B14F-4D97-AF65-F5344CB8AC3E}">
        <p14:creationId xmlns:p14="http://schemas.microsoft.com/office/powerpoint/2010/main" val="80776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12</a:t>
            </a:fld>
            <a:endParaRPr lang="zh-CN" altLang="en-US"/>
          </a:p>
        </p:txBody>
      </p:sp>
    </p:spTree>
    <p:extLst>
      <p:ext uri="{BB962C8B-B14F-4D97-AF65-F5344CB8AC3E}">
        <p14:creationId xmlns:p14="http://schemas.microsoft.com/office/powerpoint/2010/main" val="1173714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13</a:t>
            </a:fld>
            <a:endParaRPr lang="zh-CN" altLang="en-US"/>
          </a:p>
        </p:txBody>
      </p:sp>
    </p:spTree>
    <p:extLst>
      <p:ext uri="{BB962C8B-B14F-4D97-AF65-F5344CB8AC3E}">
        <p14:creationId xmlns:p14="http://schemas.microsoft.com/office/powerpoint/2010/main" val="189245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14</a:t>
            </a:fld>
            <a:endParaRPr lang="zh-CN" altLang="en-US"/>
          </a:p>
        </p:txBody>
      </p:sp>
    </p:spTree>
    <p:extLst>
      <p:ext uri="{BB962C8B-B14F-4D97-AF65-F5344CB8AC3E}">
        <p14:creationId xmlns:p14="http://schemas.microsoft.com/office/powerpoint/2010/main" val="1028769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3</a:t>
            </a:fld>
            <a:endParaRPr lang="zh-CN" altLang="en-US"/>
          </a:p>
        </p:txBody>
      </p:sp>
    </p:spTree>
    <p:extLst>
      <p:ext uri="{BB962C8B-B14F-4D97-AF65-F5344CB8AC3E}">
        <p14:creationId xmlns:p14="http://schemas.microsoft.com/office/powerpoint/2010/main" val="3039426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8</a:t>
            </a:fld>
            <a:endParaRPr lang="zh-CN" altLang="en-US"/>
          </a:p>
        </p:txBody>
      </p:sp>
    </p:spTree>
    <p:extLst>
      <p:ext uri="{BB962C8B-B14F-4D97-AF65-F5344CB8AC3E}">
        <p14:creationId xmlns:p14="http://schemas.microsoft.com/office/powerpoint/2010/main" val="1873959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2D62F03-8779-4CA7-AFEB-F09C5FF0921B}" type="slidenum">
              <a:rPr lang="zh-CN" altLang="en-US" smtClean="0"/>
              <a:t>9</a:t>
            </a:fld>
            <a:endParaRPr lang="zh-CN" altLang="en-US"/>
          </a:p>
        </p:txBody>
      </p:sp>
    </p:spTree>
    <p:extLst>
      <p:ext uri="{BB962C8B-B14F-4D97-AF65-F5344CB8AC3E}">
        <p14:creationId xmlns:p14="http://schemas.microsoft.com/office/powerpoint/2010/main" val="198770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2023/12/23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2023/12/23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2023/12/23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9_Title Slide">
    <p:spTree>
      <p:nvGrpSpPr>
        <p:cNvPr id="1" name=""/>
        <p:cNvGrpSpPr/>
        <p:nvPr/>
      </p:nvGrpSpPr>
      <p:grpSpPr>
        <a:xfrm>
          <a:off x="0" y="0"/>
          <a:ext cx="0" cy="0"/>
          <a:chOff x="0" y="0"/>
          <a:chExt cx="0" cy="0"/>
        </a:xfrm>
      </p:grpSpPr>
      <p:sp>
        <p:nvSpPr>
          <p:cNvPr id="123" name="Shape 123"/>
          <p:cNvSpPr>
            <a:spLocks noGrp="1"/>
          </p:cNvSpPr>
          <p:nvPr>
            <p:ph type="pic" idx="13"/>
          </p:nvPr>
        </p:nvSpPr>
        <p:spPr>
          <a:xfrm>
            <a:off x="1673942" y="-1"/>
            <a:ext cx="10518058" cy="6214512"/>
          </a:xfrm>
          <a:prstGeom prst="rect">
            <a:avLst/>
          </a:prstGeom>
        </p:spPr>
        <p:txBody>
          <a:bodyPr lIns="95051" rIns="95051"/>
          <a:lstStyle/>
          <a:p>
            <a:endParaRPr/>
          </a:p>
        </p:txBody>
      </p:sp>
      <p:sp>
        <p:nvSpPr>
          <p:cNvPr id="124" name="Shape 124"/>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2023/12/23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2023/12/23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2023/12/23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2023/12/23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2023/12/23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2023/12/23</a:t>
            </a:fld>
            <a:endParaRPr lang="zh-CN" altLang="en-US"/>
          </a:p>
        </p:txBody>
      </p:sp>
      <p:sp>
        <p:nvSpPr>
          <p:cNvPr id="5" name="页脚占位符 4"/>
          <p:cNvSpPr>
            <a:spLocks noGrp="1"/>
          </p:cNvSpPr>
          <p:nvPr>
            <p:ph type="ftr" sz="quarter" idx="3"/>
            <p:custDataLst>
              <p:tags r:id="rId2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63.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7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7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5.xml"/><Relationship Id="rId5" Type="http://schemas.openxmlformats.org/officeDocument/2006/relationships/image" Target="../media/image3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76.xml"/><Relationship Id="rId5" Type="http://schemas.openxmlformats.org/officeDocument/2006/relationships/image" Target="../media/image3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6.xml"/><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6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7.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0.xml"/><Relationship Id="rId5" Type="http://schemas.openxmlformats.org/officeDocument/2006/relationships/image" Target="../media/image1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9.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7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58555" y="5060950"/>
            <a:ext cx="2723515" cy="398780"/>
          </a:xfrm>
          <a:prstGeom prst="rect">
            <a:avLst/>
          </a:prstGeom>
          <a:noFill/>
        </p:spPr>
        <p:txBody>
          <a:bodyPr wrap="square" rtlCol="0">
            <a:spAutoFit/>
          </a:bodyPr>
          <a:lstStyle/>
          <a:p>
            <a:r>
              <a:rPr lang="zh-CN" altLang="en-US" sz="2000"/>
              <a:t>汇报人：王振行</a:t>
            </a:r>
          </a:p>
        </p:txBody>
      </p:sp>
      <p:sp>
        <p:nvSpPr>
          <p:cNvPr id="7" name="文本框 6"/>
          <p:cNvSpPr txBox="1"/>
          <p:nvPr/>
        </p:nvSpPr>
        <p:spPr>
          <a:xfrm>
            <a:off x="8758555" y="5715000"/>
            <a:ext cx="2157730" cy="398780"/>
          </a:xfrm>
          <a:prstGeom prst="rect">
            <a:avLst/>
          </a:prstGeom>
          <a:noFill/>
        </p:spPr>
        <p:txBody>
          <a:bodyPr wrap="square" rtlCol="0">
            <a:spAutoFit/>
          </a:bodyPr>
          <a:lstStyle/>
          <a:p>
            <a:r>
              <a:rPr lang="zh-CN" altLang="en-US" sz="2000"/>
              <a:t>导师：董敏</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8" name="文本框 7"/>
          <p:cNvSpPr txBox="1"/>
          <p:nvPr/>
        </p:nvSpPr>
        <p:spPr>
          <a:xfrm>
            <a:off x="8758555" y="4563983"/>
            <a:ext cx="2157730" cy="368300"/>
          </a:xfrm>
          <a:prstGeom prst="rect">
            <a:avLst/>
          </a:prstGeom>
          <a:noFill/>
        </p:spPr>
        <p:txBody>
          <a:bodyPr wrap="square" rtlCol="0">
            <a:spAutoFit/>
          </a:bodyPr>
          <a:lstStyle/>
          <a:p>
            <a:r>
              <a:rPr lang="zh-CN" altLang="en-US" dirty="0"/>
              <a:t>来源：</a:t>
            </a:r>
            <a:r>
              <a:rPr lang="en-US" altLang="zh-CN" dirty="0"/>
              <a:t>CVPR2023</a:t>
            </a:r>
          </a:p>
        </p:txBody>
      </p:sp>
      <p:pic>
        <p:nvPicPr>
          <p:cNvPr id="6" name="图片 5">
            <a:extLst>
              <a:ext uri="{FF2B5EF4-FFF2-40B4-BE49-F238E27FC236}">
                <a16:creationId xmlns:a16="http://schemas.microsoft.com/office/drawing/2014/main" id="{F6AD865B-818F-4C31-6D6A-19846C4BD768}"/>
              </a:ext>
            </a:extLst>
          </p:cNvPr>
          <p:cNvPicPr>
            <a:picLocks noChangeAspect="1"/>
          </p:cNvPicPr>
          <p:nvPr/>
        </p:nvPicPr>
        <p:blipFill rotWithShape="1">
          <a:blip r:embed="rId5"/>
          <a:srcRect l="3296"/>
          <a:stretch/>
        </p:blipFill>
        <p:spPr>
          <a:xfrm>
            <a:off x="1128811" y="826200"/>
            <a:ext cx="10102046" cy="3543482"/>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E08CB83B-38D6-E606-0D60-43D17C572100}"/>
              </a:ext>
            </a:extLst>
          </p:cNvPr>
          <p:cNvSpPr txBox="1"/>
          <p:nvPr/>
        </p:nvSpPr>
        <p:spPr>
          <a:xfrm>
            <a:off x="808382" y="1336067"/>
            <a:ext cx="7103164" cy="369332"/>
          </a:xfrm>
          <a:prstGeom prst="rect">
            <a:avLst/>
          </a:prstGeom>
          <a:noFill/>
        </p:spPr>
        <p:txBody>
          <a:bodyPr wrap="square">
            <a:spAutoFit/>
          </a:bodyPr>
          <a:lstStyle/>
          <a:p>
            <a:r>
              <a:rPr lang="zh-CN" altLang="en-US" dirty="0"/>
              <a:t>可以将所有非目标类中的</a:t>
            </a:r>
          </a:p>
        </p:txBody>
      </p:sp>
      <p:pic>
        <p:nvPicPr>
          <p:cNvPr id="24" name="图片 23">
            <a:extLst>
              <a:ext uri="{FF2B5EF4-FFF2-40B4-BE49-F238E27FC236}">
                <a16:creationId xmlns:a16="http://schemas.microsoft.com/office/drawing/2014/main" id="{1DE42D4E-EB57-ECA3-75DB-6D252CA215E9}"/>
              </a:ext>
            </a:extLst>
          </p:cNvPr>
          <p:cNvPicPr>
            <a:picLocks noChangeAspect="1"/>
          </p:cNvPicPr>
          <p:nvPr/>
        </p:nvPicPr>
        <p:blipFill>
          <a:blip r:embed="rId5"/>
          <a:stretch>
            <a:fillRect/>
          </a:stretch>
        </p:blipFill>
        <p:spPr>
          <a:xfrm>
            <a:off x="3549211" y="1398917"/>
            <a:ext cx="958899" cy="266714"/>
          </a:xfrm>
          <a:prstGeom prst="rect">
            <a:avLst/>
          </a:prstGeom>
        </p:spPr>
      </p:pic>
      <p:sp>
        <p:nvSpPr>
          <p:cNvPr id="27" name="文本框 26">
            <a:extLst>
              <a:ext uri="{FF2B5EF4-FFF2-40B4-BE49-F238E27FC236}">
                <a16:creationId xmlns:a16="http://schemas.microsoft.com/office/drawing/2014/main" id="{D1DBE009-8D08-0A3C-3A97-B685B62346CC}"/>
              </a:ext>
            </a:extLst>
          </p:cNvPr>
          <p:cNvSpPr txBox="1"/>
          <p:nvPr/>
        </p:nvSpPr>
        <p:spPr>
          <a:xfrm>
            <a:off x="4572029" y="1347608"/>
            <a:ext cx="7103164" cy="369332"/>
          </a:xfrm>
          <a:prstGeom prst="rect">
            <a:avLst/>
          </a:prstGeom>
          <a:noFill/>
        </p:spPr>
        <p:txBody>
          <a:bodyPr wrap="square">
            <a:spAutoFit/>
          </a:bodyPr>
          <a:lstStyle/>
          <a:p>
            <a:r>
              <a:rPr lang="zh-CN" altLang="en-US" dirty="0"/>
              <a:t>识别为共识最难负类</a:t>
            </a:r>
          </a:p>
        </p:txBody>
      </p:sp>
      <p:sp>
        <p:nvSpPr>
          <p:cNvPr id="29" name="文本框 28">
            <a:extLst>
              <a:ext uri="{FF2B5EF4-FFF2-40B4-BE49-F238E27FC236}">
                <a16:creationId xmlns:a16="http://schemas.microsoft.com/office/drawing/2014/main" id="{F38DA533-14DD-5699-2DA4-09FA72AAD714}"/>
              </a:ext>
            </a:extLst>
          </p:cNvPr>
          <p:cNvSpPr txBox="1"/>
          <p:nvPr/>
        </p:nvSpPr>
        <p:spPr>
          <a:xfrm>
            <a:off x="808382" y="2032468"/>
            <a:ext cx="9866244" cy="646331"/>
          </a:xfrm>
          <a:prstGeom prst="rect">
            <a:avLst/>
          </a:prstGeom>
          <a:noFill/>
        </p:spPr>
        <p:txBody>
          <a:bodyPr wrap="square">
            <a:spAutoFit/>
          </a:bodyPr>
          <a:lstStyle/>
          <a:p>
            <a:r>
              <a:rPr lang="zh-CN" altLang="en-US" dirty="0"/>
              <a:t>为了有效地抑制共识最难负类的</a:t>
            </a:r>
            <a:r>
              <a:rPr lang="en-US" altLang="zh-CN" dirty="0"/>
              <a:t>logit</a:t>
            </a:r>
            <a:r>
              <a:rPr lang="zh-CN" altLang="en-US" dirty="0"/>
              <a:t>，需要一位能够综合利用非目标知识的教师。</a:t>
            </a:r>
          </a:p>
          <a:p>
            <a:endParaRPr lang="zh-CN" altLang="en-US" dirty="0"/>
          </a:p>
        </p:txBody>
      </p:sp>
      <p:sp>
        <p:nvSpPr>
          <p:cNvPr id="33" name="文本框 32">
            <a:extLst>
              <a:ext uri="{FF2B5EF4-FFF2-40B4-BE49-F238E27FC236}">
                <a16:creationId xmlns:a16="http://schemas.microsoft.com/office/drawing/2014/main" id="{9B28B260-3371-B980-9FD1-2A03BDD90733}"/>
              </a:ext>
            </a:extLst>
          </p:cNvPr>
          <p:cNvSpPr txBox="1"/>
          <p:nvPr/>
        </p:nvSpPr>
        <p:spPr>
          <a:xfrm>
            <a:off x="808382" y="2994898"/>
            <a:ext cx="7103164" cy="369332"/>
          </a:xfrm>
          <a:prstGeom prst="rect">
            <a:avLst/>
          </a:prstGeom>
          <a:noFill/>
        </p:spPr>
        <p:txBody>
          <a:bodyPr wrap="square">
            <a:spAutoFit/>
          </a:bodyPr>
          <a:lstStyle/>
          <a:p>
            <a:r>
              <a:rPr lang="en-US" altLang="zh-CN" dirty="0"/>
              <a:t>DKT </a:t>
            </a:r>
            <a:r>
              <a:rPr lang="zh-CN" altLang="en-US" dirty="0"/>
              <a:t>在所有专家中选择最大非目标 </a:t>
            </a:r>
            <a:r>
              <a:rPr lang="en-US" altLang="zh-CN" dirty="0"/>
              <a:t>logit</a:t>
            </a:r>
            <a:r>
              <a:rPr lang="zh-CN" altLang="en-US" dirty="0"/>
              <a:t>，表示为</a:t>
            </a:r>
          </a:p>
        </p:txBody>
      </p:sp>
      <p:pic>
        <p:nvPicPr>
          <p:cNvPr id="35" name="图片 34">
            <a:extLst>
              <a:ext uri="{FF2B5EF4-FFF2-40B4-BE49-F238E27FC236}">
                <a16:creationId xmlns:a16="http://schemas.microsoft.com/office/drawing/2014/main" id="{E8BB0576-93E4-97F4-6BD7-1AD569B76F04}"/>
              </a:ext>
            </a:extLst>
          </p:cNvPr>
          <p:cNvPicPr>
            <a:picLocks noChangeAspect="1"/>
          </p:cNvPicPr>
          <p:nvPr/>
        </p:nvPicPr>
        <p:blipFill>
          <a:blip r:embed="rId6"/>
          <a:stretch>
            <a:fillRect/>
          </a:stretch>
        </p:blipFill>
        <p:spPr>
          <a:xfrm>
            <a:off x="6031180" y="2977506"/>
            <a:ext cx="1936850" cy="400071"/>
          </a:xfrm>
          <a:prstGeom prst="rect">
            <a:avLst/>
          </a:prstGeom>
        </p:spPr>
      </p:pic>
      <p:sp>
        <p:nvSpPr>
          <p:cNvPr id="37" name="文本框 36">
            <a:extLst>
              <a:ext uri="{FF2B5EF4-FFF2-40B4-BE49-F238E27FC236}">
                <a16:creationId xmlns:a16="http://schemas.microsoft.com/office/drawing/2014/main" id="{AA584EF8-673D-6399-B120-64AE64D04442}"/>
              </a:ext>
            </a:extLst>
          </p:cNvPr>
          <p:cNvSpPr txBox="1"/>
          <p:nvPr/>
        </p:nvSpPr>
        <p:spPr>
          <a:xfrm>
            <a:off x="808382" y="3856036"/>
            <a:ext cx="10442714" cy="369332"/>
          </a:xfrm>
          <a:prstGeom prst="rect">
            <a:avLst/>
          </a:prstGeom>
          <a:noFill/>
        </p:spPr>
        <p:txBody>
          <a:bodyPr wrap="square">
            <a:spAutoFit/>
          </a:bodyPr>
          <a:lstStyle/>
          <a:p>
            <a:r>
              <a:rPr lang="zh-CN" altLang="en-US" dirty="0"/>
              <a:t>将共识最难负类与最大非目标 </a:t>
            </a:r>
            <a:r>
              <a:rPr lang="en-US" altLang="zh-CN" dirty="0"/>
              <a:t>Logits </a:t>
            </a:r>
            <a:r>
              <a:rPr lang="zh-CN" altLang="en-US" dirty="0"/>
              <a:t>相结合，我们可以形成一组称为 </a:t>
            </a:r>
            <a:r>
              <a:rPr lang="en-US" altLang="zh-CN" dirty="0"/>
              <a:t>Grand Teacher </a:t>
            </a:r>
            <a:r>
              <a:rPr lang="zh-CN" altLang="en-US" dirty="0"/>
              <a:t>的非目标 </a:t>
            </a:r>
            <a:r>
              <a:rPr lang="en-US" altLang="zh-CN" dirty="0"/>
              <a:t>Logits</a:t>
            </a:r>
            <a:r>
              <a:rPr lang="zh-CN" altLang="en-US" dirty="0"/>
              <a:t>：</a:t>
            </a:r>
          </a:p>
        </p:txBody>
      </p:sp>
      <p:pic>
        <p:nvPicPr>
          <p:cNvPr id="38" name="图片 37">
            <a:extLst>
              <a:ext uri="{FF2B5EF4-FFF2-40B4-BE49-F238E27FC236}">
                <a16:creationId xmlns:a16="http://schemas.microsoft.com/office/drawing/2014/main" id="{FC829063-6358-DFDE-FAB6-5C4B876240F6}"/>
              </a:ext>
            </a:extLst>
          </p:cNvPr>
          <p:cNvPicPr>
            <a:picLocks noChangeAspect="1"/>
          </p:cNvPicPr>
          <p:nvPr/>
        </p:nvPicPr>
        <p:blipFill rotWithShape="1">
          <a:blip r:embed="rId7"/>
          <a:srcRect r="14455"/>
          <a:stretch/>
        </p:blipFill>
        <p:spPr>
          <a:xfrm>
            <a:off x="4202378" y="4474182"/>
            <a:ext cx="3444128" cy="539778"/>
          </a:xfrm>
          <a:prstGeom prst="rect">
            <a:avLst/>
          </a:prstGeom>
        </p:spPr>
      </p:pic>
      <p:sp>
        <p:nvSpPr>
          <p:cNvPr id="40" name="文本框 39">
            <a:extLst>
              <a:ext uri="{FF2B5EF4-FFF2-40B4-BE49-F238E27FC236}">
                <a16:creationId xmlns:a16="http://schemas.microsoft.com/office/drawing/2014/main" id="{0681ED9E-9F0F-8F5B-B5A1-E8577F91D26C}"/>
              </a:ext>
            </a:extLst>
          </p:cNvPr>
          <p:cNvSpPr txBox="1"/>
          <p:nvPr/>
        </p:nvSpPr>
        <p:spPr>
          <a:xfrm>
            <a:off x="808355" y="5410473"/>
            <a:ext cx="8388627" cy="369332"/>
          </a:xfrm>
          <a:prstGeom prst="rect">
            <a:avLst/>
          </a:prstGeom>
          <a:noFill/>
        </p:spPr>
        <p:txBody>
          <a:bodyPr wrap="square">
            <a:spAutoFit/>
          </a:bodyPr>
          <a:lstStyle/>
          <a:p>
            <a:r>
              <a:rPr lang="zh-CN" altLang="en-US" dirty="0"/>
              <a:t>注意，</a:t>
            </a:r>
            <a:r>
              <a:rPr lang="en-US" altLang="zh-CN" dirty="0"/>
              <a:t> Grand Teacher</a:t>
            </a:r>
            <a:r>
              <a:rPr lang="zh-CN" altLang="en-US" dirty="0"/>
              <a:t>仅用于抑制非目标类中最难的负类，而目标类不涉及。</a:t>
            </a:r>
          </a:p>
        </p:txBody>
      </p:sp>
    </p:spTree>
    <p:custDataLst>
      <p:tags r:id="rId1"/>
    </p:custDataLst>
    <p:extLst>
      <p:ext uri="{BB962C8B-B14F-4D97-AF65-F5344CB8AC3E}">
        <p14:creationId xmlns:p14="http://schemas.microsoft.com/office/powerpoint/2010/main" val="286792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8ACC9367-83BB-510F-95E8-227E9C426C33}"/>
              </a:ext>
            </a:extLst>
          </p:cNvPr>
          <p:cNvSpPr txBox="1"/>
          <p:nvPr/>
        </p:nvSpPr>
        <p:spPr>
          <a:xfrm>
            <a:off x="940903" y="3481064"/>
            <a:ext cx="7103164" cy="369332"/>
          </a:xfrm>
          <a:prstGeom prst="rect">
            <a:avLst/>
          </a:prstGeom>
          <a:noFill/>
        </p:spPr>
        <p:txBody>
          <a:bodyPr wrap="square">
            <a:spAutoFit/>
          </a:bodyPr>
          <a:lstStyle/>
          <a:p>
            <a:r>
              <a:rPr lang="zh-CN" altLang="en-US" dirty="0"/>
              <a:t>选出</a:t>
            </a:r>
            <a:r>
              <a:rPr lang="en-US" altLang="zh-CN" dirty="0"/>
              <a:t>Grand Teacher</a:t>
            </a:r>
            <a:r>
              <a:rPr lang="zh-CN" altLang="en-US" dirty="0"/>
              <a:t>后，其与各专家之间进行非目标性的知识蒸馏。</a:t>
            </a:r>
          </a:p>
        </p:txBody>
      </p:sp>
      <p:pic>
        <p:nvPicPr>
          <p:cNvPr id="24" name="图片 23">
            <a:extLst>
              <a:ext uri="{FF2B5EF4-FFF2-40B4-BE49-F238E27FC236}">
                <a16:creationId xmlns:a16="http://schemas.microsoft.com/office/drawing/2014/main" id="{48EABB1D-1C92-41E6-2976-CC0325C37C5C}"/>
              </a:ext>
            </a:extLst>
          </p:cNvPr>
          <p:cNvPicPr>
            <a:picLocks noChangeAspect="1"/>
          </p:cNvPicPr>
          <p:nvPr/>
        </p:nvPicPr>
        <p:blipFill rotWithShape="1">
          <a:blip r:embed="rId5"/>
          <a:srcRect r="20170"/>
          <a:stretch/>
        </p:blipFill>
        <p:spPr>
          <a:xfrm>
            <a:off x="3976868" y="4089810"/>
            <a:ext cx="3067013" cy="742988"/>
          </a:xfrm>
          <a:prstGeom prst="rect">
            <a:avLst/>
          </a:prstGeom>
        </p:spPr>
      </p:pic>
      <p:pic>
        <p:nvPicPr>
          <p:cNvPr id="27" name="图片 26">
            <a:extLst>
              <a:ext uri="{FF2B5EF4-FFF2-40B4-BE49-F238E27FC236}">
                <a16:creationId xmlns:a16="http://schemas.microsoft.com/office/drawing/2014/main" id="{F753B1ED-6555-294A-AB91-21AFC9C51820}"/>
              </a:ext>
            </a:extLst>
          </p:cNvPr>
          <p:cNvPicPr>
            <a:picLocks noChangeAspect="1"/>
          </p:cNvPicPr>
          <p:nvPr/>
        </p:nvPicPr>
        <p:blipFill rotWithShape="1">
          <a:blip r:embed="rId6"/>
          <a:srcRect r="9142"/>
          <a:stretch/>
        </p:blipFill>
        <p:spPr>
          <a:xfrm>
            <a:off x="3722892" y="2300897"/>
            <a:ext cx="4235038" cy="704886"/>
          </a:xfrm>
          <a:prstGeom prst="rect">
            <a:avLst/>
          </a:prstGeom>
        </p:spPr>
      </p:pic>
      <p:pic>
        <p:nvPicPr>
          <p:cNvPr id="29" name="图片 28">
            <a:extLst>
              <a:ext uri="{FF2B5EF4-FFF2-40B4-BE49-F238E27FC236}">
                <a16:creationId xmlns:a16="http://schemas.microsoft.com/office/drawing/2014/main" id="{0B0C42D5-7C4D-80BB-A902-BA6BA09F229A}"/>
              </a:ext>
            </a:extLst>
          </p:cNvPr>
          <p:cNvPicPr>
            <a:picLocks noChangeAspect="1"/>
          </p:cNvPicPr>
          <p:nvPr/>
        </p:nvPicPr>
        <p:blipFill rotWithShape="1">
          <a:blip r:embed="rId7"/>
          <a:srcRect r="21226"/>
          <a:stretch/>
        </p:blipFill>
        <p:spPr>
          <a:xfrm>
            <a:off x="4326835" y="5631018"/>
            <a:ext cx="2941391" cy="444523"/>
          </a:xfrm>
          <a:prstGeom prst="rect">
            <a:avLst/>
          </a:prstGeom>
        </p:spPr>
      </p:pic>
      <p:sp>
        <p:nvSpPr>
          <p:cNvPr id="31" name="文本框 30">
            <a:extLst>
              <a:ext uri="{FF2B5EF4-FFF2-40B4-BE49-F238E27FC236}">
                <a16:creationId xmlns:a16="http://schemas.microsoft.com/office/drawing/2014/main" id="{6B8862BE-AADA-84F4-13C9-4F491E8BEB53}"/>
              </a:ext>
            </a:extLst>
          </p:cNvPr>
          <p:cNvSpPr txBox="1"/>
          <p:nvPr/>
        </p:nvSpPr>
        <p:spPr>
          <a:xfrm>
            <a:off x="775253" y="1351707"/>
            <a:ext cx="7103164" cy="369332"/>
          </a:xfrm>
          <a:prstGeom prst="rect">
            <a:avLst/>
          </a:prstGeom>
          <a:noFill/>
        </p:spPr>
        <p:txBody>
          <a:bodyPr wrap="square">
            <a:spAutoFit/>
          </a:bodyPr>
          <a:lstStyle/>
          <a:p>
            <a:r>
              <a:rPr lang="en-US" altLang="zh-CN" dirty="0"/>
              <a:t>Grand Teacher</a:t>
            </a:r>
            <a:r>
              <a:rPr lang="zh-CN" altLang="en-US" dirty="0"/>
              <a:t>和学生的非目标概率按以下公式计算：</a:t>
            </a:r>
          </a:p>
        </p:txBody>
      </p:sp>
      <p:sp>
        <p:nvSpPr>
          <p:cNvPr id="32" name="文本框 31">
            <a:extLst>
              <a:ext uri="{FF2B5EF4-FFF2-40B4-BE49-F238E27FC236}">
                <a16:creationId xmlns:a16="http://schemas.microsoft.com/office/drawing/2014/main" id="{BEE2BD59-6B1D-937A-BD06-021B4042D78D}"/>
              </a:ext>
            </a:extLst>
          </p:cNvPr>
          <p:cNvSpPr txBox="1"/>
          <p:nvPr/>
        </p:nvSpPr>
        <p:spPr>
          <a:xfrm>
            <a:off x="1099930" y="5121965"/>
            <a:ext cx="2445027" cy="369332"/>
          </a:xfrm>
          <a:prstGeom prst="rect">
            <a:avLst/>
          </a:prstGeom>
          <a:noFill/>
        </p:spPr>
        <p:txBody>
          <a:bodyPr wrap="square" rtlCol="0">
            <a:spAutoFit/>
          </a:bodyPr>
          <a:lstStyle/>
          <a:p>
            <a:r>
              <a:rPr lang="zh-CN" altLang="en-US" dirty="0"/>
              <a:t>最终，损失函数：</a:t>
            </a:r>
          </a:p>
        </p:txBody>
      </p:sp>
    </p:spTree>
    <p:custDataLst>
      <p:tags r:id="rId1"/>
    </p:custDataLst>
    <p:extLst>
      <p:ext uri="{BB962C8B-B14F-4D97-AF65-F5344CB8AC3E}">
        <p14:creationId xmlns:p14="http://schemas.microsoft.com/office/powerpoint/2010/main" val="88548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实验结果</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7" name="图片 6">
            <a:extLst>
              <a:ext uri="{FF2B5EF4-FFF2-40B4-BE49-F238E27FC236}">
                <a16:creationId xmlns:a16="http://schemas.microsoft.com/office/drawing/2014/main" id="{4B0D05F9-AA57-A0DC-539D-E9AEEFD81352}"/>
              </a:ext>
            </a:extLst>
          </p:cNvPr>
          <p:cNvPicPr>
            <a:picLocks noChangeAspect="1"/>
          </p:cNvPicPr>
          <p:nvPr/>
        </p:nvPicPr>
        <p:blipFill>
          <a:blip r:embed="rId5"/>
          <a:stretch>
            <a:fillRect/>
          </a:stretch>
        </p:blipFill>
        <p:spPr>
          <a:xfrm>
            <a:off x="1331843" y="1004348"/>
            <a:ext cx="4257801" cy="5304162"/>
          </a:xfrm>
          <a:prstGeom prst="rect">
            <a:avLst/>
          </a:prstGeom>
        </p:spPr>
      </p:pic>
      <p:pic>
        <p:nvPicPr>
          <p:cNvPr id="19" name="图片 18">
            <a:extLst>
              <a:ext uri="{FF2B5EF4-FFF2-40B4-BE49-F238E27FC236}">
                <a16:creationId xmlns:a16="http://schemas.microsoft.com/office/drawing/2014/main" id="{AE519B53-2717-FD94-62CB-61002C094761}"/>
              </a:ext>
            </a:extLst>
          </p:cNvPr>
          <p:cNvPicPr>
            <a:picLocks noChangeAspect="1"/>
          </p:cNvPicPr>
          <p:nvPr/>
        </p:nvPicPr>
        <p:blipFill>
          <a:blip r:embed="rId6"/>
          <a:stretch>
            <a:fillRect/>
          </a:stretch>
        </p:blipFill>
        <p:spPr>
          <a:xfrm>
            <a:off x="6029742" y="1004348"/>
            <a:ext cx="4665294" cy="4988817"/>
          </a:xfrm>
          <a:prstGeom prst="rect">
            <a:avLst/>
          </a:prstGeom>
        </p:spPr>
      </p:pic>
    </p:spTree>
    <p:custDataLst>
      <p:tags r:id="rId1"/>
    </p:custDataLst>
    <p:extLst>
      <p:ext uri="{BB962C8B-B14F-4D97-AF65-F5344CB8AC3E}">
        <p14:creationId xmlns:p14="http://schemas.microsoft.com/office/powerpoint/2010/main" val="303681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实验结果</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65265987-C2F7-C9BB-5248-6497636B5668}"/>
              </a:ext>
            </a:extLst>
          </p:cNvPr>
          <p:cNvPicPr>
            <a:picLocks noChangeAspect="1"/>
          </p:cNvPicPr>
          <p:nvPr/>
        </p:nvPicPr>
        <p:blipFill>
          <a:blip r:embed="rId5"/>
          <a:stretch>
            <a:fillRect/>
          </a:stretch>
        </p:blipFill>
        <p:spPr>
          <a:xfrm>
            <a:off x="3252038" y="961097"/>
            <a:ext cx="4902452" cy="5702593"/>
          </a:xfrm>
          <a:prstGeom prst="rect">
            <a:avLst/>
          </a:prstGeom>
        </p:spPr>
      </p:pic>
    </p:spTree>
    <p:custDataLst>
      <p:tags r:id="rId1"/>
    </p:custDataLst>
    <p:extLst>
      <p:ext uri="{BB962C8B-B14F-4D97-AF65-F5344CB8AC3E}">
        <p14:creationId xmlns:p14="http://schemas.microsoft.com/office/powerpoint/2010/main" val="188014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消融实验</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95220EF0-4F88-5E60-F601-D3EE64E46C32}"/>
              </a:ext>
            </a:extLst>
          </p:cNvPr>
          <p:cNvPicPr>
            <a:picLocks noChangeAspect="1"/>
          </p:cNvPicPr>
          <p:nvPr/>
        </p:nvPicPr>
        <p:blipFill>
          <a:blip r:embed="rId5"/>
          <a:stretch>
            <a:fillRect/>
          </a:stretch>
        </p:blipFill>
        <p:spPr>
          <a:xfrm>
            <a:off x="1021771" y="2200765"/>
            <a:ext cx="5073911" cy="2813195"/>
          </a:xfrm>
          <a:prstGeom prst="rect">
            <a:avLst/>
          </a:prstGeom>
        </p:spPr>
      </p:pic>
      <p:sp>
        <p:nvSpPr>
          <p:cNvPr id="8" name="文本框 7">
            <a:extLst>
              <a:ext uri="{FF2B5EF4-FFF2-40B4-BE49-F238E27FC236}">
                <a16:creationId xmlns:a16="http://schemas.microsoft.com/office/drawing/2014/main" id="{8601399F-D35C-605B-FA1D-35E3CA3B2F25}"/>
              </a:ext>
            </a:extLst>
          </p:cNvPr>
          <p:cNvSpPr txBox="1"/>
          <p:nvPr/>
        </p:nvSpPr>
        <p:spPr>
          <a:xfrm>
            <a:off x="6751697" y="2345878"/>
            <a:ext cx="3441879" cy="2308324"/>
          </a:xfrm>
          <a:prstGeom prst="rect">
            <a:avLst/>
          </a:prstGeom>
          <a:noFill/>
        </p:spPr>
        <p:txBody>
          <a:bodyPr wrap="square">
            <a:spAutoFit/>
          </a:bodyPr>
          <a:lstStyle/>
          <a:p>
            <a:r>
              <a:rPr lang="zh-CN" altLang="en-US" dirty="0"/>
              <a:t>应用</a:t>
            </a:r>
            <a:r>
              <a:rPr lang="en-US" altLang="zh-CN" dirty="0"/>
              <a:t>MoE</a:t>
            </a:r>
            <a:r>
              <a:rPr lang="zh-CN" altLang="en-US" dirty="0"/>
              <a:t>架构后，准确率显着提升至</a:t>
            </a:r>
            <a:r>
              <a:rPr lang="en-US" altLang="zh-CN" dirty="0"/>
              <a:t>54.23%</a:t>
            </a:r>
            <a:r>
              <a:rPr lang="zh-CN" altLang="en-US" dirty="0"/>
              <a:t>，验证了专家集成对长尾学习的有效性。将</a:t>
            </a:r>
            <a:r>
              <a:rPr lang="en-US" altLang="zh-CN" dirty="0"/>
              <a:t>DKF</a:t>
            </a:r>
            <a:r>
              <a:rPr lang="zh-CN" altLang="en-US" dirty="0"/>
              <a:t>应用到</a:t>
            </a:r>
            <a:r>
              <a:rPr lang="en-US" altLang="zh-CN" dirty="0"/>
              <a:t>MoE</a:t>
            </a:r>
            <a:r>
              <a:rPr lang="zh-CN" altLang="en-US" dirty="0"/>
              <a:t>时，性能可以提升</a:t>
            </a:r>
            <a:r>
              <a:rPr lang="en-US" altLang="zh-CN" dirty="0"/>
              <a:t>1%</a:t>
            </a:r>
            <a:r>
              <a:rPr lang="zh-CN" altLang="en-US" dirty="0"/>
              <a:t>左右。基于</a:t>
            </a:r>
            <a:r>
              <a:rPr lang="en-US" altLang="zh-CN" dirty="0"/>
              <a:t>DKF</a:t>
            </a:r>
            <a:r>
              <a:rPr lang="zh-CN" altLang="en-US" dirty="0"/>
              <a:t>，互知识蒸馏损失</a:t>
            </a:r>
            <a:r>
              <a:rPr lang="en-US" altLang="zh-CN" dirty="0"/>
              <a:t>Lmu</a:t>
            </a:r>
            <a:r>
              <a:rPr lang="zh-CN" altLang="en-US" dirty="0"/>
              <a:t>和非目标知识蒸馏</a:t>
            </a:r>
            <a:r>
              <a:rPr lang="en-US" altLang="zh-CN" dirty="0"/>
              <a:t>Lmt</a:t>
            </a:r>
            <a:r>
              <a:rPr lang="zh-CN" altLang="en-US" dirty="0"/>
              <a:t>（</a:t>
            </a:r>
            <a:r>
              <a:rPr lang="en-US" altLang="zh-CN" dirty="0"/>
              <a:t>DKT</a:t>
            </a:r>
            <a:r>
              <a:rPr lang="zh-CN" altLang="en-US" dirty="0"/>
              <a:t>）可以进一步将准确率分别提高</a:t>
            </a:r>
            <a:r>
              <a:rPr lang="en-US" altLang="zh-CN" dirty="0"/>
              <a:t>0.33%</a:t>
            </a:r>
            <a:r>
              <a:rPr lang="zh-CN" altLang="en-US" dirty="0"/>
              <a:t>和</a:t>
            </a:r>
            <a:r>
              <a:rPr lang="en-US" altLang="zh-CN" dirty="0"/>
              <a:t>0.53%</a:t>
            </a:r>
            <a:r>
              <a:rPr lang="zh-CN" altLang="en-US" dirty="0"/>
              <a:t>。</a:t>
            </a:r>
          </a:p>
        </p:txBody>
      </p:sp>
    </p:spTree>
    <p:custDataLst>
      <p:tags r:id="rId1"/>
    </p:custDataLst>
    <p:extLst>
      <p:ext uri="{BB962C8B-B14F-4D97-AF65-F5344CB8AC3E}">
        <p14:creationId xmlns:p14="http://schemas.microsoft.com/office/powerpoint/2010/main" val="4294783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5454333" y="1566545"/>
            <a:ext cx="1327785" cy="1327785"/>
          </a:xfrm>
          <a:prstGeom prst="ellipse">
            <a:avLst/>
          </a:prstGeom>
          <a:solidFill>
            <a:srgbClr val="F5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作者</a:t>
            </a:r>
          </a:p>
        </p:txBody>
      </p:sp>
      <p:grpSp>
        <p:nvGrpSpPr>
          <p:cNvPr id="15" name="组合 14"/>
          <p:cNvGrpSpPr/>
          <p:nvPr/>
        </p:nvGrpSpPr>
        <p:grpSpPr>
          <a:xfrm>
            <a:off x="10259695" y="5013960"/>
            <a:ext cx="1123950" cy="1649730"/>
            <a:chOff x="8057" y="5646"/>
            <a:chExt cx="3180" cy="4668"/>
          </a:xfrm>
        </p:grpSpPr>
        <p:cxnSp>
          <p:nvCxnSpPr>
            <p:cNvPr id="2" name="直接连接符 1"/>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19" name="图片 18">
            <a:extLst>
              <a:ext uri="{FF2B5EF4-FFF2-40B4-BE49-F238E27FC236}">
                <a16:creationId xmlns:a16="http://schemas.microsoft.com/office/drawing/2014/main" id="{AA023FE6-73EF-D733-6742-03A7D64A6DC6}"/>
              </a:ext>
            </a:extLst>
          </p:cNvPr>
          <p:cNvPicPr>
            <a:picLocks noChangeAspect="1"/>
          </p:cNvPicPr>
          <p:nvPr/>
        </p:nvPicPr>
        <p:blipFill>
          <a:blip r:embed="rId5"/>
          <a:stretch>
            <a:fillRect/>
          </a:stretch>
        </p:blipFill>
        <p:spPr>
          <a:xfrm>
            <a:off x="1723185" y="896620"/>
            <a:ext cx="7106015" cy="5950256"/>
          </a:xfrm>
          <a:prstGeom prst="rect">
            <a:avLst/>
          </a:prstGeom>
        </p:spPr>
      </p:pic>
      <p:sp>
        <p:nvSpPr>
          <p:cNvPr id="20" name="文本框 19">
            <a:extLst>
              <a:ext uri="{FF2B5EF4-FFF2-40B4-BE49-F238E27FC236}">
                <a16:creationId xmlns:a16="http://schemas.microsoft.com/office/drawing/2014/main" id="{DD757B8B-9C84-201A-50F3-D06DCA956B03}"/>
              </a:ext>
            </a:extLst>
          </p:cNvPr>
          <p:cNvSpPr txBox="1"/>
          <p:nvPr/>
        </p:nvSpPr>
        <p:spPr>
          <a:xfrm>
            <a:off x="9049406" y="1507183"/>
            <a:ext cx="2539619" cy="646331"/>
          </a:xfrm>
          <a:prstGeom prst="rect">
            <a:avLst/>
          </a:prstGeom>
          <a:noFill/>
        </p:spPr>
        <p:txBody>
          <a:bodyPr wrap="square" rtlCol="0">
            <a:spAutoFit/>
          </a:bodyPr>
          <a:lstStyle/>
          <a:p>
            <a:r>
              <a:rPr lang="zh-CN" altLang="en-US" dirty="0"/>
              <a:t>研究方向：</a:t>
            </a:r>
            <a:endParaRPr lang="en-US" altLang="zh-CN" dirty="0"/>
          </a:p>
          <a:p>
            <a:r>
              <a:rPr lang="zh-CN" altLang="en-US" dirty="0"/>
              <a:t>长尾学习，联邦学习等</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3" name="图片 2">
            <a:extLst>
              <a:ext uri="{FF2B5EF4-FFF2-40B4-BE49-F238E27FC236}">
                <a16:creationId xmlns:a16="http://schemas.microsoft.com/office/drawing/2014/main" id="{970F0E5C-F954-D6AD-D9AC-E8E99FE02576}"/>
              </a:ext>
            </a:extLst>
          </p:cNvPr>
          <p:cNvPicPr>
            <a:picLocks noChangeAspect="1"/>
          </p:cNvPicPr>
          <p:nvPr/>
        </p:nvPicPr>
        <p:blipFill rotWithShape="1">
          <a:blip r:embed="rId5"/>
          <a:srcRect l="-1" r="65240" b="42597"/>
          <a:stretch/>
        </p:blipFill>
        <p:spPr>
          <a:xfrm>
            <a:off x="1996813" y="3213046"/>
            <a:ext cx="2343276" cy="2001080"/>
          </a:xfrm>
          <a:prstGeom prst="rect">
            <a:avLst/>
          </a:prstGeom>
        </p:spPr>
      </p:pic>
      <p:pic>
        <p:nvPicPr>
          <p:cNvPr id="7" name="图片 6">
            <a:extLst>
              <a:ext uri="{FF2B5EF4-FFF2-40B4-BE49-F238E27FC236}">
                <a16:creationId xmlns:a16="http://schemas.microsoft.com/office/drawing/2014/main" id="{37A4731B-EC7E-B08D-EA85-C5E52DD136BB}"/>
              </a:ext>
            </a:extLst>
          </p:cNvPr>
          <p:cNvPicPr>
            <a:picLocks noChangeAspect="1"/>
          </p:cNvPicPr>
          <p:nvPr/>
        </p:nvPicPr>
        <p:blipFill>
          <a:blip r:embed="rId6"/>
          <a:stretch>
            <a:fillRect/>
          </a:stretch>
        </p:blipFill>
        <p:spPr>
          <a:xfrm>
            <a:off x="6049617" y="3105818"/>
            <a:ext cx="3410125" cy="2108308"/>
          </a:xfrm>
          <a:prstGeom prst="rect">
            <a:avLst/>
          </a:prstGeom>
        </p:spPr>
      </p:pic>
      <p:sp>
        <p:nvSpPr>
          <p:cNvPr id="8" name="文本框 7">
            <a:extLst>
              <a:ext uri="{FF2B5EF4-FFF2-40B4-BE49-F238E27FC236}">
                <a16:creationId xmlns:a16="http://schemas.microsoft.com/office/drawing/2014/main" id="{C48B3511-E8CD-B9B4-FD0B-B9B9A01199A4}"/>
              </a:ext>
            </a:extLst>
          </p:cNvPr>
          <p:cNvSpPr txBox="1"/>
          <p:nvPr/>
        </p:nvSpPr>
        <p:spPr>
          <a:xfrm>
            <a:off x="1033669" y="1193905"/>
            <a:ext cx="8717005" cy="1200329"/>
          </a:xfrm>
          <a:prstGeom prst="rect">
            <a:avLst/>
          </a:prstGeom>
          <a:noFill/>
        </p:spPr>
        <p:txBody>
          <a:bodyPr wrap="square">
            <a:spAutoFit/>
          </a:bodyPr>
          <a:lstStyle/>
          <a:p>
            <a:r>
              <a:rPr lang="zh-CN" altLang="en-US" dirty="0"/>
              <a:t>基于 多专家混合</a:t>
            </a:r>
            <a:r>
              <a:rPr lang="en-US" altLang="zh-CN" dirty="0"/>
              <a:t> </a:t>
            </a:r>
            <a:r>
              <a:rPr lang="zh-CN" altLang="en-US" dirty="0"/>
              <a:t>的长尾学习方法通​​常采用具有共享浅层和专有深层的多分支模型架构。不同专家生成的特征实际上来自相同深度的模型。在自蒸馏中，</a:t>
            </a:r>
            <a:r>
              <a:rPr lang="zh-CN" altLang="en-US" b="0" i="0" dirty="0">
                <a:effectLst/>
                <a:latin typeface="-apple-system"/>
              </a:rPr>
              <a:t>浅层网络能够预测数据分布中的某些样本。作者提出猜想：可以将浅层网络的知识整合到</a:t>
            </a:r>
            <a:r>
              <a:rPr lang="zh-CN" altLang="en-US" dirty="0">
                <a:latin typeface="-apple-system"/>
              </a:rPr>
              <a:t>专家集成方法</a:t>
            </a:r>
            <a:r>
              <a:rPr lang="zh-CN" altLang="en-US" b="0" i="0" dirty="0">
                <a:effectLst/>
                <a:latin typeface="-apple-system"/>
              </a:rPr>
              <a:t>的一些专家中，以自适应的方式拟合长尾数据，而不管样本数量有多少</a:t>
            </a:r>
            <a:endParaRPr lang="zh-CN" altLang="en-US" dirty="0"/>
          </a:p>
        </p:txBody>
      </p:sp>
    </p:spTree>
    <p:custDataLst>
      <p:tags r:id="rId1"/>
    </p:custDataLst>
    <p:extLst>
      <p:ext uri="{BB962C8B-B14F-4D97-AF65-F5344CB8AC3E}">
        <p14:creationId xmlns:p14="http://schemas.microsoft.com/office/powerpoint/2010/main" val="2277992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背景</a:t>
            </a:r>
          </a:p>
        </p:txBody>
      </p:sp>
      <p:grpSp>
        <p:nvGrpSpPr>
          <p:cNvPr id="15" name="组合 14"/>
          <p:cNvGrpSpPr/>
          <p:nvPr/>
        </p:nvGrpSpPr>
        <p:grpSpPr>
          <a:xfrm>
            <a:off x="10259695" y="5013960"/>
            <a:ext cx="1123950" cy="1649730"/>
            <a:chOff x="8057" y="5646"/>
            <a:chExt cx="3180" cy="4668"/>
          </a:xfrm>
        </p:grpSpPr>
        <p:cxnSp>
          <p:nvCxnSpPr>
            <p:cNvPr id="2" name="直接连接符 1"/>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sp>
        <p:nvSpPr>
          <p:cNvPr id="21" name="文本框 20"/>
          <p:cNvSpPr txBox="1"/>
          <p:nvPr/>
        </p:nvSpPr>
        <p:spPr>
          <a:xfrm>
            <a:off x="956945" y="6162040"/>
            <a:ext cx="6096000" cy="368300"/>
          </a:xfrm>
          <a:prstGeom prst="rect">
            <a:avLst/>
          </a:prstGeom>
          <a:noFill/>
        </p:spPr>
        <p:txBody>
          <a:bodyPr wrap="square" rtlCol="0" anchor="t">
            <a:spAutoFit/>
          </a:bodyPr>
          <a:lstStyle/>
          <a:p>
            <a:endParaRPr lang="zh-CN" altLang="en-US"/>
          </a:p>
        </p:txBody>
      </p:sp>
      <p:sp>
        <p:nvSpPr>
          <p:cNvPr id="16" name="文本框 15">
            <a:extLst>
              <a:ext uri="{FF2B5EF4-FFF2-40B4-BE49-F238E27FC236}">
                <a16:creationId xmlns:a16="http://schemas.microsoft.com/office/drawing/2014/main" id="{930E07D7-9E77-A0AF-31A8-01211007325F}"/>
              </a:ext>
            </a:extLst>
          </p:cNvPr>
          <p:cNvSpPr txBox="1"/>
          <p:nvPr/>
        </p:nvSpPr>
        <p:spPr>
          <a:xfrm>
            <a:off x="712316" y="1874311"/>
            <a:ext cx="5682491" cy="923330"/>
          </a:xfrm>
          <a:prstGeom prst="rect">
            <a:avLst/>
          </a:prstGeom>
          <a:noFill/>
        </p:spPr>
        <p:txBody>
          <a:bodyPr wrap="square" rtlCol="0">
            <a:spAutoFit/>
          </a:bodyPr>
          <a:lstStyle/>
          <a:p>
            <a:r>
              <a:rPr lang="zh-CN" altLang="en-US" b="0" i="0" dirty="0">
                <a:effectLst/>
                <a:latin typeface="-apple-system"/>
              </a:rPr>
              <a:t>采用直接来自共享层的分支的 </a:t>
            </a:r>
            <a:r>
              <a:rPr lang="en-US" altLang="zh-CN" b="0" i="0" dirty="0">
                <a:effectLst/>
                <a:latin typeface="-apple-system"/>
              </a:rPr>
              <a:t>ResNet-32 </a:t>
            </a:r>
            <a:r>
              <a:rPr lang="zh-CN" altLang="en-US" b="0" i="0" dirty="0">
                <a:effectLst/>
                <a:latin typeface="-apple-system"/>
              </a:rPr>
              <a:t>模型。每个分支在特征对齐后包含一个独立的分类器，并且所有分类器都使用平衡的</a:t>
            </a:r>
            <a:r>
              <a:rPr lang="en-US" altLang="zh-CN" b="0" i="0" dirty="0" err="1">
                <a:effectLst/>
                <a:latin typeface="-apple-system"/>
              </a:rPr>
              <a:t>softmax</a:t>
            </a:r>
            <a:r>
              <a:rPr lang="zh-CN" altLang="en-US" b="0" i="0" dirty="0">
                <a:effectLst/>
                <a:latin typeface="-apple-system"/>
              </a:rPr>
              <a:t>交叉熵重新训练</a:t>
            </a:r>
            <a:r>
              <a:rPr lang="zh-CN" altLang="en-US" dirty="0">
                <a:latin typeface="-apple-system"/>
              </a:rPr>
              <a:t>。</a:t>
            </a:r>
            <a:endParaRPr lang="zh-CN" altLang="en-US" dirty="0"/>
          </a:p>
        </p:txBody>
      </p:sp>
      <p:sp>
        <p:nvSpPr>
          <p:cNvPr id="17" name="文本框 16">
            <a:extLst>
              <a:ext uri="{FF2B5EF4-FFF2-40B4-BE49-F238E27FC236}">
                <a16:creationId xmlns:a16="http://schemas.microsoft.com/office/drawing/2014/main" id="{79BF3FE4-596D-6069-A104-4A71588F6A1E}"/>
              </a:ext>
            </a:extLst>
          </p:cNvPr>
          <p:cNvSpPr txBox="1"/>
          <p:nvPr/>
        </p:nvSpPr>
        <p:spPr>
          <a:xfrm>
            <a:off x="844134" y="3339268"/>
            <a:ext cx="5114056" cy="1477328"/>
          </a:xfrm>
          <a:prstGeom prst="rect">
            <a:avLst/>
          </a:prstGeom>
          <a:noFill/>
        </p:spPr>
        <p:txBody>
          <a:bodyPr wrap="square" rtlCol="0">
            <a:spAutoFit/>
          </a:bodyPr>
          <a:lstStyle/>
          <a:p>
            <a:r>
              <a:rPr lang="zh-CN" altLang="en-US" b="0" i="0" dirty="0">
                <a:effectLst/>
                <a:latin typeface="-apple-system"/>
              </a:rPr>
              <a:t>图 </a:t>
            </a:r>
            <a:r>
              <a:rPr lang="en-US" altLang="zh-CN" b="0" i="0" dirty="0">
                <a:effectLst/>
                <a:latin typeface="-apple-system"/>
              </a:rPr>
              <a:t>1 </a:t>
            </a:r>
            <a:r>
              <a:rPr lang="zh-CN" altLang="en-US" b="0" i="0" dirty="0">
                <a:effectLst/>
                <a:latin typeface="-apple-system"/>
              </a:rPr>
              <a:t>显示了每个类别的三个分支中的最高准确率。我们可以清楚地观察到深层模型的浅层部分能够在某些尾部类别上表现更好。深层特征在头类上表现出有希望的性能，而浅层特征对于某些尾类可以更有效。</a:t>
            </a:r>
            <a:endParaRPr lang="zh-CN" altLang="en-US" dirty="0"/>
          </a:p>
        </p:txBody>
      </p:sp>
      <p:pic>
        <p:nvPicPr>
          <p:cNvPr id="24" name="图片 23">
            <a:extLst>
              <a:ext uri="{FF2B5EF4-FFF2-40B4-BE49-F238E27FC236}">
                <a16:creationId xmlns:a16="http://schemas.microsoft.com/office/drawing/2014/main" id="{5FBAE7B4-D72B-A39D-8CC2-C9D2849232A1}"/>
              </a:ext>
            </a:extLst>
          </p:cNvPr>
          <p:cNvPicPr>
            <a:picLocks noChangeAspect="1"/>
          </p:cNvPicPr>
          <p:nvPr/>
        </p:nvPicPr>
        <p:blipFill>
          <a:blip r:embed="rId5"/>
          <a:stretch>
            <a:fillRect/>
          </a:stretch>
        </p:blipFill>
        <p:spPr>
          <a:xfrm>
            <a:off x="6956790" y="1532600"/>
            <a:ext cx="5245370" cy="3613336"/>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215DAF79-43EF-80D9-0CFD-F4B7CA1B26BE}"/>
              </a:ext>
            </a:extLst>
          </p:cNvPr>
          <p:cNvPicPr>
            <a:picLocks noChangeAspect="1"/>
          </p:cNvPicPr>
          <p:nvPr/>
        </p:nvPicPr>
        <p:blipFill>
          <a:blip r:embed="rId5"/>
          <a:stretch>
            <a:fillRect/>
          </a:stretch>
        </p:blipFill>
        <p:spPr>
          <a:xfrm>
            <a:off x="1302362" y="1351960"/>
            <a:ext cx="9115323" cy="4590768"/>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250B2AD1-B414-929A-0100-520BB9540A4A}"/>
              </a:ext>
            </a:extLst>
          </p:cNvPr>
          <p:cNvSpPr txBox="1"/>
          <p:nvPr/>
        </p:nvSpPr>
        <p:spPr>
          <a:xfrm>
            <a:off x="856445" y="1461752"/>
            <a:ext cx="9858778" cy="646331"/>
          </a:xfrm>
          <a:prstGeom prst="rect">
            <a:avLst/>
          </a:prstGeom>
          <a:noFill/>
        </p:spPr>
        <p:txBody>
          <a:bodyPr wrap="square" rtlCol="0">
            <a:spAutoFit/>
          </a:bodyPr>
          <a:lstStyle/>
          <a:p>
            <a:r>
              <a:rPr lang="zh-CN" altLang="en-US" b="0" i="0" dirty="0">
                <a:effectLst/>
                <a:latin typeface="-apple-system"/>
              </a:rPr>
              <a:t>我们以</a:t>
            </a:r>
            <a:r>
              <a:rPr lang="en-US" altLang="zh-CN" b="0" i="0" dirty="0" err="1">
                <a:effectLst/>
                <a:latin typeface="-apple-system"/>
              </a:rPr>
              <a:t>ResNet</a:t>
            </a:r>
            <a:r>
              <a:rPr lang="zh-CN" altLang="en-US" b="0" i="0" dirty="0">
                <a:effectLst/>
                <a:latin typeface="-apple-system"/>
              </a:rPr>
              <a:t>为例。我们将 </a:t>
            </a:r>
            <a:r>
              <a:rPr lang="en-US" altLang="zh-CN" b="0" i="0" dirty="0" err="1">
                <a:effectLst/>
                <a:latin typeface="-apple-system"/>
              </a:rPr>
              <a:t>ResNet</a:t>
            </a:r>
            <a:r>
              <a:rPr lang="en-US" altLang="zh-CN" b="0" i="0" dirty="0">
                <a:effectLst/>
                <a:latin typeface="-apple-system"/>
              </a:rPr>
              <a:t> </a:t>
            </a:r>
            <a:r>
              <a:rPr lang="zh-CN" altLang="en-US" b="0" i="0" dirty="0">
                <a:effectLst/>
                <a:latin typeface="-apple-system"/>
              </a:rPr>
              <a:t>模型的共享层表示为 </a:t>
            </a:r>
            <a:r>
              <a:rPr lang="en-US" altLang="zh-CN" b="0" i="0" dirty="0">
                <a:effectLst/>
                <a:latin typeface="-apple-system"/>
              </a:rPr>
              <a:t>M </a:t>
            </a:r>
            <a:r>
              <a:rPr lang="zh-CN" altLang="en-US" b="0" i="0" dirty="0">
                <a:effectLst/>
                <a:latin typeface="-apple-system"/>
              </a:rPr>
              <a:t>个专家的 </a:t>
            </a:r>
            <a:r>
              <a:rPr lang="en-US" altLang="zh-CN" b="0" i="0" dirty="0">
                <a:effectLst/>
                <a:latin typeface="-apple-system"/>
              </a:rPr>
              <a:t>S </a:t>
            </a:r>
            <a:r>
              <a:rPr lang="zh-CN" altLang="en-US" b="0" i="0" dirty="0">
                <a:effectLst/>
                <a:latin typeface="-apple-system"/>
              </a:rPr>
              <a:t>个阶段。仅采用最后一个阶段作为每个专家的专有参数。</a:t>
            </a:r>
            <a:endParaRPr lang="zh-CN" altLang="en-US" dirty="0"/>
          </a:p>
        </p:txBody>
      </p:sp>
      <p:sp>
        <p:nvSpPr>
          <p:cNvPr id="15" name="文本框 14">
            <a:extLst>
              <a:ext uri="{FF2B5EF4-FFF2-40B4-BE49-F238E27FC236}">
                <a16:creationId xmlns:a16="http://schemas.microsoft.com/office/drawing/2014/main" id="{8BE37E38-C896-A8DF-985B-775294859643}"/>
              </a:ext>
            </a:extLst>
          </p:cNvPr>
          <p:cNvSpPr txBox="1"/>
          <p:nvPr/>
        </p:nvSpPr>
        <p:spPr>
          <a:xfrm>
            <a:off x="856445" y="2555559"/>
            <a:ext cx="7102698" cy="369332"/>
          </a:xfrm>
          <a:prstGeom prst="rect">
            <a:avLst/>
          </a:prstGeom>
          <a:noFill/>
        </p:spPr>
        <p:txBody>
          <a:bodyPr wrap="square">
            <a:spAutoFit/>
          </a:bodyPr>
          <a:lstStyle/>
          <a:p>
            <a:r>
              <a:rPr lang="zh-CN" altLang="en-US" dirty="0"/>
              <a:t>对于专家 </a:t>
            </a:r>
            <a:r>
              <a:rPr lang="en-US" altLang="zh-CN" dirty="0"/>
              <a:t>m</a:t>
            </a:r>
            <a:r>
              <a:rPr lang="zh-CN" altLang="en-US" dirty="0"/>
              <a:t>，我们将其专有阶段的参数表示为</a:t>
            </a:r>
          </a:p>
        </p:txBody>
      </p:sp>
      <p:pic>
        <p:nvPicPr>
          <p:cNvPr id="20" name="图片 19">
            <a:extLst>
              <a:ext uri="{FF2B5EF4-FFF2-40B4-BE49-F238E27FC236}">
                <a16:creationId xmlns:a16="http://schemas.microsoft.com/office/drawing/2014/main" id="{18FD897D-4BA8-6433-BFF1-D3E9D7461AF5}"/>
              </a:ext>
            </a:extLst>
          </p:cNvPr>
          <p:cNvPicPr>
            <a:picLocks noChangeAspect="1"/>
          </p:cNvPicPr>
          <p:nvPr/>
        </p:nvPicPr>
        <p:blipFill>
          <a:blip r:embed="rId5"/>
          <a:stretch>
            <a:fillRect/>
          </a:stretch>
        </p:blipFill>
        <p:spPr>
          <a:xfrm>
            <a:off x="5623201" y="2560617"/>
            <a:ext cx="472481" cy="342930"/>
          </a:xfrm>
          <a:prstGeom prst="rect">
            <a:avLst/>
          </a:prstGeom>
        </p:spPr>
      </p:pic>
      <p:sp>
        <p:nvSpPr>
          <p:cNvPr id="23" name="文本框 22">
            <a:extLst>
              <a:ext uri="{FF2B5EF4-FFF2-40B4-BE49-F238E27FC236}">
                <a16:creationId xmlns:a16="http://schemas.microsoft.com/office/drawing/2014/main" id="{3E20BEB3-43E2-D023-436B-6DE5B72F2396}"/>
              </a:ext>
            </a:extLst>
          </p:cNvPr>
          <p:cNvSpPr txBox="1"/>
          <p:nvPr/>
        </p:nvSpPr>
        <p:spPr>
          <a:xfrm>
            <a:off x="856445" y="3244334"/>
            <a:ext cx="7102698" cy="369332"/>
          </a:xfrm>
          <a:prstGeom prst="rect">
            <a:avLst/>
          </a:prstGeom>
          <a:noFill/>
        </p:spPr>
        <p:txBody>
          <a:bodyPr wrap="square">
            <a:spAutoFit/>
          </a:bodyPr>
          <a:lstStyle/>
          <a:p>
            <a:r>
              <a:rPr lang="zh-CN" altLang="en-US" dirty="0"/>
              <a:t>给定数据 </a:t>
            </a:r>
            <a:r>
              <a:rPr lang="en-US" altLang="zh-CN" dirty="0"/>
              <a:t>x</a:t>
            </a:r>
            <a:r>
              <a:rPr lang="zh-CN" altLang="en-US" dirty="0"/>
              <a:t>，共享网络阶段 </a:t>
            </a:r>
            <a:r>
              <a:rPr lang="en-US" altLang="zh-CN" dirty="0"/>
              <a:t>s (1 ≤ s ≤ S) </a:t>
            </a:r>
            <a:r>
              <a:rPr lang="zh-CN" altLang="en-US" dirty="0"/>
              <a:t>的中间特征 </a:t>
            </a:r>
            <a:r>
              <a:rPr lang="en-US" altLang="zh-CN" dirty="0"/>
              <a:t>fs </a:t>
            </a:r>
            <a:r>
              <a:rPr lang="zh-CN" altLang="en-US" dirty="0"/>
              <a:t>计算如下</a:t>
            </a:r>
          </a:p>
        </p:txBody>
      </p:sp>
      <p:pic>
        <p:nvPicPr>
          <p:cNvPr id="25" name="图片 24">
            <a:extLst>
              <a:ext uri="{FF2B5EF4-FFF2-40B4-BE49-F238E27FC236}">
                <a16:creationId xmlns:a16="http://schemas.microsoft.com/office/drawing/2014/main" id="{D51CFBA6-82E9-0F78-6289-D497AB1A771D}"/>
              </a:ext>
            </a:extLst>
          </p:cNvPr>
          <p:cNvPicPr>
            <a:picLocks noChangeAspect="1"/>
          </p:cNvPicPr>
          <p:nvPr/>
        </p:nvPicPr>
        <p:blipFill>
          <a:blip r:embed="rId6"/>
          <a:stretch>
            <a:fillRect/>
          </a:stretch>
        </p:blipFill>
        <p:spPr>
          <a:xfrm>
            <a:off x="3839459" y="3898243"/>
            <a:ext cx="3892750" cy="381020"/>
          </a:xfrm>
          <a:prstGeom prst="rect">
            <a:avLst/>
          </a:prstGeom>
        </p:spPr>
      </p:pic>
      <p:sp>
        <p:nvSpPr>
          <p:cNvPr id="28" name="文本框 27">
            <a:extLst>
              <a:ext uri="{FF2B5EF4-FFF2-40B4-BE49-F238E27FC236}">
                <a16:creationId xmlns:a16="http://schemas.microsoft.com/office/drawing/2014/main" id="{4DEFA9C4-E9F6-EC50-6E68-61E604BD1E3C}"/>
              </a:ext>
            </a:extLst>
          </p:cNvPr>
          <p:cNvSpPr txBox="1"/>
          <p:nvPr/>
        </p:nvSpPr>
        <p:spPr>
          <a:xfrm>
            <a:off x="856445" y="4644628"/>
            <a:ext cx="7102698" cy="369332"/>
          </a:xfrm>
          <a:prstGeom prst="rect">
            <a:avLst/>
          </a:prstGeom>
          <a:noFill/>
        </p:spPr>
        <p:txBody>
          <a:bodyPr wrap="square">
            <a:spAutoFit/>
          </a:bodyPr>
          <a:lstStyle/>
          <a:p>
            <a:r>
              <a:rPr lang="zh-CN" altLang="en-US" dirty="0"/>
              <a:t>经过共享网络后，专家 </a:t>
            </a:r>
            <a:r>
              <a:rPr lang="en-US" altLang="zh-CN" dirty="0"/>
              <a:t>m </a:t>
            </a:r>
            <a:r>
              <a:rPr lang="zh-CN" altLang="en-US" dirty="0"/>
              <a:t>生成的输出 </a:t>
            </a:r>
            <a:r>
              <a:rPr lang="en-US" altLang="zh-CN" dirty="0"/>
              <a:t>logits </a:t>
            </a:r>
            <a:r>
              <a:rPr lang="zh-CN" altLang="en-US" dirty="0"/>
              <a:t>计算如下：</a:t>
            </a:r>
          </a:p>
        </p:txBody>
      </p:sp>
      <p:pic>
        <p:nvPicPr>
          <p:cNvPr id="30" name="图片 29">
            <a:extLst>
              <a:ext uri="{FF2B5EF4-FFF2-40B4-BE49-F238E27FC236}">
                <a16:creationId xmlns:a16="http://schemas.microsoft.com/office/drawing/2014/main" id="{A9CBFC1A-A519-A717-D67B-C5F15AB70CC3}"/>
              </a:ext>
            </a:extLst>
          </p:cNvPr>
          <p:cNvPicPr>
            <a:picLocks noChangeAspect="1"/>
          </p:cNvPicPr>
          <p:nvPr/>
        </p:nvPicPr>
        <p:blipFill>
          <a:blip r:embed="rId7"/>
          <a:stretch>
            <a:fillRect/>
          </a:stretch>
        </p:blipFill>
        <p:spPr>
          <a:xfrm>
            <a:off x="3839459" y="5385002"/>
            <a:ext cx="3410125" cy="381020"/>
          </a:xfrm>
          <a:prstGeom prst="rect">
            <a:avLst/>
          </a:prstGeom>
        </p:spPr>
      </p:pic>
      <p:pic>
        <p:nvPicPr>
          <p:cNvPr id="32" name="图片 31">
            <a:extLst>
              <a:ext uri="{FF2B5EF4-FFF2-40B4-BE49-F238E27FC236}">
                <a16:creationId xmlns:a16="http://schemas.microsoft.com/office/drawing/2014/main" id="{CCDCB8B8-280A-A83A-CE44-4807131BE891}"/>
              </a:ext>
            </a:extLst>
          </p:cNvPr>
          <p:cNvPicPr>
            <a:picLocks noChangeAspect="1"/>
          </p:cNvPicPr>
          <p:nvPr/>
        </p:nvPicPr>
        <p:blipFill>
          <a:blip r:embed="rId8"/>
          <a:stretch>
            <a:fillRect/>
          </a:stretch>
        </p:blipFill>
        <p:spPr>
          <a:xfrm>
            <a:off x="392271" y="848902"/>
            <a:ext cx="1892397" cy="457223"/>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pic>
        <p:nvPicPr>
          <p:cNvPr id="11" name="图片 10">
            <a:extLst>
              <a:ext uri="{FF2B5EF4-FFF2-40B4-BE49-F238E27FC236}">
                <a16:creationId xmlns:a16="http://schemas.microsoft.com/office/drawing/2014/main" id="{67F36AAA-0077-A8A4-2E9D-E3C93CDCD80C}"/>
              </a:ext>
            </a:extLst>
          </p:cNvPr>
          <p:cNvPicPr>
            <a:picLocks noChangeAspect="1"/>
          </p:cNvPicPr>
          <p:nvPr/>
        </p:nvPicPr>
        <p:blipFill>
          <a:blip r:embed="rId5"/>
          <a:stretch>
            <a:fillRect/>
          </a:stretch>
        </p:blipFill>
        <p:spPr>
          <a:xfrm>
            <a:off x="686813" y="1089566"/>
            <a:ext cx="3556183" cy="438173"/>
          </a:xfrm>
          <a:prstGeom prst="rect">
            <a:avLst/>
          </a:prstGeom>
        </p:spPr>
      </p:pic>
      <p:pic>
        <p:nvPicPr>
          <p:cNvPr id="19" name="图片 18">
            <a:extLst>
              <a:ext uri="{FF2B5EF4-FFF2-40B4-BE49-F238E27FC236}">
                <a16:creationId xmlns:a16="http://schemas.microsoft.com/office/drawing/2014/main" id="{B05D9286-984B-F86C-1C2D-BAC29C7C637F}"/>
              </a:ext>
            </a:extLst>
          </p:cNvPr>
          <p:cNvPicPr>
            <a:picLocks noChangeAspect="1"/>
          </p:cNvPicPr>
          <p:nvPr/>
        </p:nvPicPr>
        <p:blipFill>
          <a:blip r:embed="rId6"/>
          <a:stretch>
            <a:fillRect/>
          </a:stretch>
        </p:blipFill>
        <p:spPr>
          <a:xfrm>
            <a:off x="282263" y="1787952"/>
            <a:ext cx="7921465" cy="3064473"/>
          </a:xfrm>
          <a:prstGeom prst="rect">
            <a:avLst/>
          </a:prstGeom>
        </p:spPr>
      </p:pic>
      <p:sp>
        <p:nvSpPr>
          <p:cNvPr id="20" name="文本框 19">
            <a:extLst>
              <a:ext uri="{FF2B5EF4-FFF2-40B4-BE49-F238E27FC236}">
                <a16:creationId xmlns:a16="http://schemas.microsoft.com/office/drawing/2014/main" id="{AA8C8547-55E1-C3F5-4ED8-8FC933388A1E}"/>
              </a:ext>
            </a:extLst>
          </p:cNvPr>
          <p:cNvSpPr txBox="1"/>
          <p:nvPr/>
        </p:nvSpPr>
        <p:spPr>
          <a:xfrm>
            <a:off x="8413143" y="1787952"/>
            <a:ext cx="3721072" cy="369332"/>
          </a:xfrm>
          <a:prstGeom prst="rect">
            <a:avLst/>
          </a:prstGeom>
          <a:noFill/>
        </p:spPr>
        <p:txBody>
          <a:bodyPr wrap="square" rtlCol="0">
            <a:spAutoFit/>
          </a:bodyPr>
          <a:lstStyle/>
          <a:p>
            <a:r>
              <a:rPr lang="zh-CN" altLang="en-US" dirty="0"/>
              <a:t>不同专家的输出</a:t>
            </a:r>
            <a:r>
              <a:rPr lang="en-US" altLang="zh-CN" dirty="0"/>
              <a:t>logits:</a:t>
            </a:r>
            <a:endParaRPr lang="zh-CN" altLang="en-US" dirty="0"/>
          </a:p>
        </p:txBody>
      </p:sp>
      <p:pic>
        <p:nvPicPr>
          <p:cNvPr id="23" name="图片 22">
            <a:extLst>
              <a:ext uri="{FF2B5EF4-FFF2-40B4-BE49-F238E27FC236}">
                <a16:creationId xmlns:a16="http://schemas.microsoft.com/office/drawing/2014/main" id="{8F6A450E-2A1C-A161-113A-FE3CF003E15C}"/>
              </a:ext>
            </a:extLst>
          </p:cNvPr>
          <p:cNvPicPr>
            <a:picLocks noChangeAspect="1"/>
          </p:cNvPicPr>
          <p:nvPr/>
        </p:nvPicPr>
        <p:blipFill rotWithShape="1">
          <a:blip r:embed="rId7"/>
          <a:srcRect r="31623"/>
          <a:stretch/>
        </p:blipFill>
        <p:spPr>
          <a:xfrm>
            <a:off x="8806703" y="2407830"/>
            <a:ext cx="2457646" cy="438173"/>
          </a:xfrm>
          <a:prstGeom prst="rect">
            <a:avLst/>
          </a:prstGeom>
        </p:spPr>
      </p:pic>
      <p:sp>
        <p:nvSpPr>
          <p:cNvPr id="25" name="文本框 24">
            <a:extLst>
              <a:ext uri="{FF2B5EF4-FFF2-40B4-BE49-F238E27FC236}">
                <a16:creationId xmlns:a16="http://schemas.microsoft.com/office/drawing/2014/main" id="{E3F99D95-D081-6514-5ADB-DB47F69EA5DE}"/>
              </a:ext>
            </a:extLst>
          </p:cNvPr>
          <p:cNvSpPr txBox="1"/>
          <p:nvPr/>
        </p:nvSpPr>
        <p:spPr>
          <a:xfrm>
            <a:off x="8411233" y="3165739"/>
            <a:ext cx="3381963" cy="1200329"/>
          </a:xfrm>
          <a:prstGeom prst="rect">
            <a:avLst/>
          </a:prstGeom>
          <a:noFill/>
        </p:spPr>
        <p:txBody>
          <a:bodyPr wrap="square">
            <a:spAutoFit/>
          </a:bodyPr>
          <a:lstStyle/>
          <a:p>
            <a:r>
              <a:rPr lang="zh-CN" altLang="en-US" dirty="0"/>
              <a:t>为了充分利用 </a:t>
            </a:r>
            <a:r>
              <a:rPr lang="en-US" altLang="zh-CN" dirty="0"/>
              <a:t>DKF </a:t>
            </a:r>
            <a:r>
              <a:rPr lang="zh-CN" altLang="en-US" dirty="0"/>
              <a:t>中的多样性特征，我们可以在任意两个专家之间应用知识蒸馏，使他们相互学习。</a:t>
            </a:r>
          </a:p>
        </p:txBody>
      </p:sp>
      <p:pic>
        <p:nvPicPr>
          <p:cNvPr id="28" name="图片 27">
            <a:extLst>
              <a:ext uri="{FF2B5EF4-FFF2-40B4-BE49-F238E27FC236}">
                <a16:creationId xmlns:a16="http://schemas.microsoft.com/office/drawing/2014/main" id="{E8AF5058-9C17-45AE-BC4D-844476DD8873}"/>
              </a:ext>
            </a:extLst>
          </p:cNvPr>
          <p:cNvPicPr>
            <a:picLocks noChangeAspect="1"/>
          </p:cNvPicPr>
          <p:nvPr/>
        </p:nvPicPr>
        <p:blipFill rotWithShape="1">
          <a:blip r:embed="rId8"/>
          <a:srcRect r="25708"/>
          <a:stretch/>
        </p:blipFill>
        <p:spPr>
          <a:xfrm>
            <a:off x="8732072" y="4559458"/>
            <a:ext cx="2896711" cy="75568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E0B47FB7-F32D-D8E2-4433-0260D5662F9B}"/>
              </a:ext>
            </a:extLst>
          </p:cNvPr>
          <p:cNvPicPr>
            <a:picLocks noChangeAspect="1"/>
          </p:cNvPicPr>
          <p:nvPr/>
        </p:nvPicPr>
        <p:blipFill>
          <a:blip r:embed="rId5"/>
          <a:stretch>
            <a:fillRect/>
          </a:stretch>
        </p:blipFill>
        <p:spPr>
          <a:xfrm>
            <a:off x="649898" y="819551"/>
            <a:ext cx="3581584" cy="514376"/>
          </a:xfrm>
          <a:prstGeom prst="rect">
            <a:avLst/>
          </a:prstGeom>
        </p:spPr>
      </p:pic>
      <p:sp>
        <p:nvSpPr>
          <p:cNvPr id="11" name="文本框 10">
            <a:extLst>
              <a:ext uri="{FF2B5EF4-FFF2-40B4-BE49-F238E27FC236}">
                <a16:creationId xmlns:a16="http://schemas.microsoft.com/office/drawing/2014/main" id="{D63A565E-223A-F5A3-ABA3-4EBF9D2931E6}"/>
              </a:ext>
            </a:extLst>
          </p:cNvPr>
          <p:cNvSpPr txBox="1"/>
          <p:nvPr/>
        </p:nvSpPr>
        <p:spPr>
          <a:xfrm>
            <a:off x="942396" y="3514311"/>
            <a:ext cx="7103164" cy="1754326"/>
          </a:xfrm>
          <a:prstGeom prst="rect">
            <a:avLst/>
          </a:prstGeom>
          <a:noFill/>
        </p:spPr>
        <p:txBody>
          <a:bodyPr wrap="square">
            <a:spAutoFit/>
          </a:bodyPr>
          <a:lstStyle/>
          <a:p>
            <a:r>
              <a:rPr lang="zh-CN" altLang="en-US" dirty="0"/>
              <a:t>使用</a:t>
            </a:r>
            <a:r>
              <a:rPr lang="en-US" altLang="zh-CN" dirty="0"/>
              <a:t>DKF</a:t>
            </a:r>
            <a:r>
              <a:rPr lang="zh-CN" altLang="en-US" dirty="0"/>
              <a:t>，不同专家的非目标</a:t>
            </a:r>
            <a:r>
              <a:rPr lang="en-US" altLang="zh-CN" dirty="0"/>
              <a:t>logits</a:t>
            </a:r>
            <a:r>
              <a:rPr lang="zh-CN" altLang="en-US" dirty="0"/>
              <a:t>更加多样化，因为每个专家由于模型深度不同，可以提取具有不同语义信息的特征。然而，在长尾分布下，知识蒸馏过程中可能会出现一种情况，专家们对尾类样本最困难的负类（可能是头类）达成共识，那么进行知识蒸馏是危险的，因为可能会传递误导性信息。</a:t>
            </a:r>
          </a:p>
          <a:p>
            <a:endParaRPr lang="zh-CN" altLang="en-US" dirty="0"/>
          </a:p>
        </p:txBody>
      </p:sp>
      <p:sp>
        <p:nvSpPr>
          <p:cNvPr id="24" name="文本框 23">
            <a:extLst>
              <a:ext uri="{FF2B5EF4-FFF2-40B4-BE49-F238E27FC236}">
                <a16:creationId xmlns:a16="http://schemas.microsoft.com/office/drawing/2014/main" id="{DFF40B65-6970-8A25-C1A2-7CD17A1B55F3}"/>
              </a:ext>
            </a:extLst>
          </p:cNvPr>
          <p:cNvSpPr txBox="1"/>
          <p:nvPr/>
        </p:nvSpPr>
        <p:spPr>
          <a:xfrm>
            <a:off x="942396" y="2194073"/>
            <a:ext cx="7103164" cy="646331"/>
          </a:xfrm>
          <a:prstGeom prst="rect">
            <a:avLst/>
          </a:prstGeom>
          <a:noFill/>
        </p:spPr>
        <p:txBody>
          <a:bodyPr wrap="square">
            <a:spAutoFit/>
          </a:bodyPr>
          <a:lstStyle/>
          <a:p>
            <a:r>
              <a:rPr lang="zh-CN" altLang="en-US" dirty="0"/>
              <a:t>知识蒸馏的有效性很大程度上依赖于非目标</a:t>
            </a:r>
            <a:r>
              <a:rPr lang="en-US" altLang="zh-CN" dirty="0"/>
              <a:t>logits</a:t>
            </a:r>
            <a:r>
              <a:rPr lang="zh-CN" altLang="en-US" dirty="0"/>
              <a:t>，即不属于目标类</a:t>
            </a:r>
            <a:r>
              <a:rPr lang="en-US" altLang="zh-CN" dirty="0"/>
              <a:t>y</a:t>
            </a:r>
            <a:r>
              <a:rPr lang="zh-CN" altLang="en-US" dirty="0"/>
              <a:t>的</a:t>
            </a:r>
            <a:r>
              <a:rPr lang="en-US" altLang="zh-CN" dirty="0"/>
              <a:t>logits</a:t>
            </a:r>
            <a:r>
              <a:rPr lang="zh-CN" altLang="en-US" dirty="0"/>
              <a:t>，它除了目标</a:t>
            </a:r>
            <a:r>
              <a:rPr lang="en-US" altLang="zh-CN" dirty="0"/>
              <a:t>logit</a:t>
            </a:r>
            <a:r>
              <a:rPr lang="zh-CN" altLang="en-US" dirty="0"/>
              <a:t>之外还提供了类似的语义信息。</a:t>
            </a:r>
          </a:p>
        </p:txBody>
      </p:sp>
    </p:spTree>
    <p:custDataLst>
      <p:tags r:id="rId1"/>
    </p:custDataLst>
    <p:extLst>
      <p:ext uri="{BB962C8B-B14F-4D97-AF65-F5344CB8AC3E}">
        <p14:creationId xmlns:p14="http://schemas.microsoft.com/office/powerpoint/2010/main" val="1367294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7465" y="695325"/>
            <a:ext cx="4871720"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79335" y="695960"/>
            <a:ext cx="4822825" cy="635"/>
          </a:xfrm>
          <a:prstGeom prst="line">
            <a:avLst/>
          </a:prstGeom>
          <a:ln w="19050">
            <a:solidFill>
              <a:srgbClr val="0F4C83"/>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5191760" y="495300"/>
            <a:ext cx="1807845" cy="401320"/>
          </a:xfrm>
          <a:prstGeom prst="roundRect">
            <a:avLst/>
          </a:prstGeom>
          <a:no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tx1"/>
                </a:solidFill>
                <a:latin typeface="汉仪中黑简" panose="02010600000101010101" charset="-122"/>
                <a:ea typeface="汉仪中黑简" panose="02010600000101010101" charset="-122"/>
                <a:sym typeface="+mn-ea"/>
              </a:rPr>
              <a:t>方法</a:t>
            </a:r>
          </a:p>
        </p:txBody>
      </p:sp>
      <p:sp>
        <p:nvSpPr>
          <p:cNvPr id="21" name="文本框 20"/>
          <p:cNvSpPr txBox="1"/>
          <p:nvPr/>
        </p:nvSpPr>
        <p:spPr>
          <a:xfrm>
            <a:off x="10102215" y="5631815"/>
            <a:ext cx="4064000" cy="368300"/>
          </a:xfrm>
          <a:prstGeom prst="rect">
            <a:avLst/>
          </a:prstGeom>
          <a:noFill/>
        </p:spPr>
        <p:txBody>
          <a:bodyPr wrap="square" rtlCol="0">
            <a:spAutoFit/>
          </a:bodyPr>
          <a:lstStyle/>
          <a:p>
            <a:endParaRPr lang="zh-CN" altLang="en-US"/>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0675" y="71847"/>
            <a:ext cx="2336220" cy="673654"/>
          </a:xfrm>
          <a:prstGeom prst="rect">
            <a:avLst/>
          </a:prstGeom>
        </p:spPr>
      </p:pic>
      <p:grpSp>
        <p:nvGrpSpPr>
          <p:cNvPr id="2" name="组合 1"/>
          <p:cNvGrpSpPr/>
          <p:nvPr/>
        </p:nvGrpSpPr>
        <p:grpSpPr>
          <a:xfrm>
            <a:off x="10259695" y="5013960"/>
            <a:ext cx="1123950" cy="1649730"/>
            <a:chOff x="8057" y="5646"/>
            <a:chExt cx="3180" cy="4668"/>
          </a:xfrm>
        </p:grpSpPr>
        <p:cxnSp>
          <p:nvCxnSpPr>
            <p:cNvPr id="9" name="直接连接符 8"/>
            <p:cNvCxnSpPr/>
            <p:nvPr/>
          </p:nvCxnSpPr>
          <p:spPr>
            <a:xfrm>
              <a:off x="10043" y="7392"/>
              <a:ext cx="0" cy="382"/>
            </a:xfrm>
            <a:prstGeom prst="line">
              <a:avLst/>
            </a:prstGeom>
            <a:solidFill>
              <a:srgbClr val="0F4C83"/>
            </a:solidFill>
            <a:ln w="25400" cmpd="sng">
              <a:solidFill>
                <a:schemeClr val="tx2">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15" y="7397"/>
              <a:ext cx="0" cy="382"/>
            </a:xfrm>
            <a:prstGeom prst="line">
              <a:avLst/>
            </a:prstGeom>
            <a:solidFill>
              <a:srgbClr val="0F4C83"/>
            </a:solidFill>
            <a:ln w="12700">
              <a:solidFill>
                <a:srgbClr val="0F4C83"/>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9726" y="5646"/>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8057" y="7392"/>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solidFill>
              <a:srgbClr val="0F4C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10043" y="8186"/>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25400" cmpd="sng">
              <a:solidFill>
                <a:srgbClr val="5E75BA">
                  <a:alpha val="27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015" y="8181"/>
              <a:ext cx="0" cy="382"/>
            </a:xfrm>
            <a:prstGeom prst="line">
              <a:avLst/>
            </a:prstGeom>
            <a:gradFill>
              <a:gsLst>
                <a:gs pos="0">
                  <a:schemeClr val="bg1"/>
                </a:gs>
                <a:gs pos="55000">
                  <a:srgbClr val="D7E5F9">
                    <a:alpha val="24000"/>
                  </a:srgbClr>
                </a:gs>
                <a:gs pos="63000">
                  <a:schemeClr val="accent1">
                    <a:lumMod val="45000"/>
                    <a:lumOff val="55000"/>
                    <a:alpha val="45000"/>
                  </a:schemeClr>
                </a:gs>
                <a:gs pos="83000">
                  <a:schemeClr val="accent1">
                    <a:lumMod val="45000"/>
                    <a:lumOff val="55000"/>
                    <a:alpha val="39000"/>
                  </a:schemeClr>
                </a:gs>
                <a:gs pos="100000">
                  <a:srgbClr val="4295FF">
                    <a:alpha val="78000"/>
                  </a:srgbClr>
                </a:gs>
              </a:gsLst>
              <a:lin ang="5400000" scaled="0"/>
            </a:gradFill>
            <a:ln w="12700">
              <a:solidFill>
                <a:srgbClr val="0F4C83">
                  <a:alpha val="50000"/>
                </a:srgb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flipV="1">
              <a:off x="9726" y="8304"/>
              <a:ext cx="768" cy="2010"/>
            </a:xfrm>
            <a:custGeom>
              <a:avLst/>
              <a:gdLst>
                <a:gd name="connsiteX0" fmla="*/ 33 w 767"/>
                <a:gd name="connsiteY0" fmla="*/ 2010 h 2010"/>
                <a:gd name="connsiteX1" fmla="*/ 33 w 767"/>
                <a:gd name="connsiteY1" fmla="*/ 0 h 2010"/>
                <a:gd name="connsiteX2" fmla="*/ 3 w 767"/>
                <a:gd name="connsiteY2" fmla="*/ 135 h 2010"/>
                <a:gd name="connsiteX3" fmla="*/ 155 w 767"/>
                <a:gd name="connsiteY3" fmla="*/ 403 h 2010"/>
                <a:gd name="connsiteX4" fmla="*/ 513 w 767"/>
                <a:gd name="connsiteY4" fmla="*/ 667 h 2010"/>
                <a:gd name="connsiteX5" fmla="*/ 228 w 767"/>
                <a:gd name="connsiteY5" fmla="*/ 810 h 2010"/>
                <a:gd name="connsiteX6" fmla="*/ 33 w 767"/>
                <a:gd name="connsiteY6" fmla="*/ 967 h 2010"/>
                <a:gd name="connsiteX7" fmla="*/ 461 w 767"/>
                <a:gd name="connsiteY7" fmla="*/ 855 h 2010"/>
                <a:gd name="connsiteX8" fmla="*/ 768 w 767"/>
                <a:gd name="connsiteY8" fmla="*/ 1672 h 2010"/>
                <a:gd name="connsiteX9" fmla="*/ 228 w 767"/>
                <a:gd name="connsiteY9" fmla="*/ 1800 h 2010"/>
                <a:gd name="connsiteX10" fmla="*/ 33 w 767"/>
                <a:gd name="connsiteY10" fmla="*/ 2010 h 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 h="2010">
                  <a:moveTo>
                    <a:pt x="33" y="2010"/>
                  </a:moveTo>
                  <a:lnTo>
                    <a:pt x="33" y="0"/>
                  </a:lnTo>
                  <a:cubicBezTo>
                    <a:pt x="23" y="45"/>
                    <a:pt x="-10" y="77"/>
                    <a:pt x="3" y="135"/>
                  </a:cubicBezTo>
                  <a:cubicBezTo>
                    <a:pt x="24" y="189"/>
                    <a:pt x="34" y="244"/>
                    <a:pt x="155" y="403"/>
                  </a:cubicBezTo>
                  <a:cubicBezTo>
                    <a:pt x="281" y="525"/>
                    <a:pt x="403" y="590"/>
                    <a:pt x="513" y="667"/>
                  </a:cubicBezTo>
                  <a:cubicBezTo>
                    <a:pt x="418" y="715"/>
                    <a:pt x="365" y="722"/>
                    <a:pt x="228" y="810"/>
                  </a:cubicBezTo>
                  <a:cubicBezTo>
                    <a:pt x="137" y="861"/>
                    <a:pt x="98" y="915"/>
                    <a:pt x="33" y="967"/>
                  </a:cubicBezTo>
                  <a:lnTo>
                    <a:pt x="461" y="855"/>
                  </a:lnTo>
                  <a:lnTo>
                    <a:pt x="768" y="1672"/>
                  </a:lnTo>
                  <a:cubicBezTo>
                    <a:pt x="588" y="1715"/>
                    <a:pt x="302" y="1742"/>
                    <a:pt x="228" y="1800"/>
                  </a:cubicBezTo>
                  <a:cubicBezTo>
                    <a:pt x="159" y="1843"/>
                    <a:pt x="98" y="1940"/>
                    <a:pt x="33" y="2010"/>
                  </a:cubicBezTo>
                  <a:close/>
                </a:path>
              </a:pathLst>
            </a:custGeom>
            <a:gradFill>
              <a:gsLst>
                <a:gs pos="0">
                  <a:schemeClr val="bg1"/>
                </a:gs>
                <a:gs pos="55000">
                  <a:srgbClr val="D7E5F9">
                    <a:alpha val="24000"/>
                  </a:srgbClr>
                </a:gs>
                <a:gs pos="63000">
                  <a:schemeClr val="accent1">
                    <a:lumMod val="45000"/>
                    <a:lumOff val="55000"/>
                    <a:alpha val="45000"/>
                  </a:schemeClr>
                </a:gs>
                <a:gs pos="83000">
                  <a:srgbClr val="9BD1DF"/>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8057" y="7980"/>
              <a:ext cx="3180" cy="588"/>
            </a:xfrm>
            <a:custGeom>
              <a:avLst/>
              <a:gdLst>
                <a:gd name="connisteX0" fmla="*/ 617220 w 2019300"/>
                <a:gd name="connsiteY0" fmla="*/ 358140 h 373380"/>
                <a:gd name="connisteX1" fmla="*/ 525780 w 2019300"/>
                <a:gd name="connsiteY1" fmla="*/ 274320 h 373380"/>
                <a:gd name="connisteX2" fmla="*/ 0 w 2019300"/>
                <a:gd name="connsiteY2" fmla="*/ 0 h 373380"/>
                <a:gd name="connisteX3" fmla="*/ 716280 w 2019300"/>
                <a:gd name="connsiteY3" fmla="*/ 236220 h 373380"/>
                <a:gd name="connisteX4" fmla="*/ 2019300 w 2019300"/>
                <a:gd name="connsiteY4" fmla="*/ 182880 h 373380"/>
                <a:gd name="connisteX5" fmla="*/ 1905000 w 2019300"/>
                <a:gd name="connsiteY5" fmla="*/ 373380 h 373380"/>
                <a:gd name="connisteX6" fmla="*/ 617220 w 2019300"/>
                <a:gd name="connsiteY6" fmla="*/ 358140 h 37338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019300" h="373380">
                  <a:moveTo>
                    <a:pt x="617220" y="358140"/>
                  </a:moveTo>
                  <a:lnTo>
                    <a:pt x="525780" y="274320"/>
                  </a:lnTo>
                  <a:lnTo>
                    <a:pt x="0" y="0"/>
                  </a:lnTo>
                  <a:lnTo>
                    <a:pt x="716280" y="236220"/>
                  </a:lnTo>
                  <a:lnTo>
                    <a:pt x="2019300" y="182880"/>
                  </a:lnTo>
                  <a:lnTo>
                    <a:pt x="1905000" y="373380"/>
                  </a:lnTo>
                  <a:lnTo>
                    <a:pt x="617220" y="358140"/>
                  </a:lnTo>
                  <a:close/>
                </a:path>
              </a:pathLst>
            </a:custGeom>
            <a:gradFill>
              <a:gsLst>
                <a:gs pos="0">
                  <a:schemeClr val="bg1"/>
                </a:gs>
                <a:gs pos="55000">
                  <a:srgbClr val="D7E5F9">
                    <a:alpha val="24000"/>
                  </a:srgbClr>
                </a:gs>
                <a:gs pos="63000">
                  <a:schemeClr val="accent1">
                    <a:lumMod val="45000"/>
                    <a:lumOff val="55000"/>
                    <a:alpha val="45000"/>
                  </a:schemeClr>
                </a:gs>
                <a:gs pos="83000">
                  <a:srgbClr val="98CFDD"/>
                </a:gs>
                <a:gs pos="100000">
                  <a:srgbClr val="0F4C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BC026B4C-18B4-4F17-1EC8-D9ED61549F94}"/>
              </a:ext>
            </a:extLst>
          </p:cNvPr>
          <p:cNvSpPr txBox="1"/>
          <p:nvPr/>
        </p:nvSpPr>
        <p:spPr>
          <a:xfrm>
            <a:off x="702365" y="1954275"/>
            <a:ext cx="10071652" cy="369332"/>
          </a:xfrm>
          <a:prstGeom prst="rect">
            <a:avLst/>
          </a:prstGeom>
          <a:noFill/>
        </p:spPr>
        <p:txBody>
          <a:bodyPr wrap="square">
            <a:spAutoFit/>
          </a:bodyPr>
          <a:lstStyle/>
          <a:p>
            <a:r>
              <a:rPr lang="en-US" altLang="zh-CN" dirty="0"/>
              <a:t>DKT </a:t>
            </a:r>
            <a:r>
              <a:rPr lang="zh-CN" altLang="en-US" dirty="0"/>
              <a:t>只考虑所有专家的非目标预测，并动态地在其中选择一个老师来处理最难的负类。</a:t>
            </a:r>
          </a:p>
        </p:txBody>
      </p:sp>
      <p:sp>
        <p:nvSpPr>
          <p:cNvPr id="11" name="文本框 10">
            <a:extLst>
              <a:ext uri="{FF2B5EF4-FFF2-40B4-BE49-F238E27FC236}">
                <a16:creationId xmlns:a16="http://schemas.microsoft.com/office/drawing/2014/main" id="{1D637A21-232A-FF9D-C3C9-6F8EDB995C05}"/>
              </a:ext>
            </a:extLst>
          </p:cNvPr>
          <p:cNvSpPr txBox="1"/>
          <p:nvPr/>
        </p:nvSpPr>
        <p:spPr>
          <a:xfrm>
            <a:off x="702365" y="2828012"/>
            <a:ext cx="7103164" cy="369332"/>
          </a:xfrm>
          <a:prstGeom prst="rect">
            <a:avLst/>
          </a:prstGeom>
          <a:noFill/>
        </p:spPr>
        <p:txBody>
          <a:bodyPr wrap="square">
            <a:spAutoFit/>
          </a:bodyPr>
          <a:lstStyle/>
          <a:p>
            <a:r>
              <a:rPr lang="zh-CN" altLang="en-US" dirty="0"/>
              <a:t>对于带有标签 </a:t>
            </a:r>
            <a:r>
              <a:rPr lang="en-US" altLang="zh-CN" dirty="0"/>
              <a:t>y </a:t>
            </a:r>
            <a:r>
              <a:rPr lang="zh-CN" altLang="en-US" dirty="0"/>
              <a:t>的样本 </a:t>
            </a:r>
            <a:r>
              <a:rPr lang="en-US" altLang="zh-CN" dirty="0"/>
              <a:t>x</a:t>
            </a:r>
            <a:r>
              <a:rPr lang="zh-CN" altLang="en-US" dirty="0"/>
              <a:t>，其对应的专家 </a:t>
            </a:r>
            <a:r>
              <a:rPr lang="en-US" altLang="zh-CN" dirty="0"/>
              <a:t>m </a:t>
            </a:r>
            <a:r>
              <a:rPr lang="zh-CN" altLang="en-US" dirty="0"/>
              <a:t>的输出 </a:t>
            </a:r>
            <a:r>
              <a:rPr lang="en-US" altLang="zh-CN" dirty="0"/>
              <a:t>logits </a:t>
            </a:r>
            <a:r>
              <a:rPr lang="zh-CN" altLang="en-US" dirty="0"/>
              <a:t>为</a:t>
            </a:r>
          </a:p>
        </p:txBody>
      </p:sp>
      <p:pic>
        <p:nvPicPr>
          <p:cNvPr id="19" name="图片 18">
            <a:extLst>
              <a:ext uri="{FF2B5EF4-FFF2-40B4-BE49-F238E27FC236}">
                <a16:creationId xmlns:a16="http://schemas.microsoft.com/office/drawing/2014/main" id="{77DD5F11-8240-1C4E-7831-2073DAB605E3}"/>
              </a:ext>
            </a:extLst>
          </p:cNvPr>
          <p:cNvPicPr>
            <a:picLocks noChangeAspect="1"/>
          </p:cNvPicPr>
          <p:nvPr/>
        </p:nvPicPr>
        <p:blipFill>
          <a:blip r:embed="rId5"/>
          <a:stretch>
            <a:fillRect/>
          </a:stretch>
        </p:blipFill>
        <p:spPr>
          <a:xfrm>
            <a:off x="5348449" y="3517353"/>
            <a:ext cx="1600282" cy="311166"/>
          </a:xfrm>
          <a:prstGeom prst="rect">
            <a:avLst/>
          </a:prstGeom>
        </p:spPr>
      </p:pic>
      <p:pic>
        <p:nvPicPr>
          <p:cNvPr id="22" name="图片 21">
            <a:extLst>
              <a:ext uri="{FF2B5EF4-FFF2-40B4-BE49-F238E27FC236}">
                <a16:creationId xmlns:a16="http://schemas.microsoft.com/office/drawing/2014/main" id="{9590698E-BC7D-4A82-B362-627BD3642451}"/>
              </a:ext>
            </a:extLst>
          </p:cNvPr>
          <p:cNvPicPr>
            <a:picLocks noChangeAspect="1"/>
          </p:cNvPicPr>
          <p:nvPr/>
        </p:nvPicPr>
        <p:blipFill>
          <a:blip r:embed="rId6"/>
          <a:stretch>
            <a:fillRect/>
          </a:stretch>
        </p:blipFill>
        <p:spPr>
          <a:xfrm>
            <a:off x="6868856" y="2898879"/>
            <a:ext cx="1873346" cy="298465"/>
          </a:xfrm>
          <a:prstGeom prst="rect">
            <a:avLst/>
          </a:prstGeom>
        </p:spPr>
      </p:pic>
      <p:sp>
        <p:nvSpPr>
          <p:cNvPr id="24" name="文本框 23">
            <a:extLst>
              <a:ext uri="{FF2B5EF4-FFF2-40B4-BE49-F238E27FC236}">
                <a16:creationId xmlns:a16="http://schemas.microsoft.com/office/drawing/2014/main" id="{70A3D125-BDC0-FBAD-150B-386FD115A686}"/>
              </a:ext>
            </a:extLst>
          </p:cNvPr>
          <p:cNvSpPr txBox="1"/>
          <p:nvPr/>
        </p:nvSpPr>
        <p:spPr>
          <a:xfrm>
            <a:off x="702365" y="3511113"/>
            <a:ext cx="7103164" cy="369332"/>
          </a:xfrm>
          <a:prstGeom prst="rect">
            <a:avLst/>
          </a:prstGeom>
          <a:noFill/>
        </p:spPr>
        <p:txBody>
          <a:bodyPr wrap="square">
            <a:spAutoFit/>
          </a:bodyPr>
          <a:lstStyle/>
          <a:p>
            <a:r>
              <a:rPr lang="zh-CN" altLang="en-US" dirty="0"/>
              <a:t>首先将 </a:t>
            </a:r>
            <a:r>
              <a:rPr lang="en-US" altLang="zh-CN" dirty="0"/>
              <a:t>logits </a:t>
            </a:r>
            <a:r>
              <a:rPr lang="zh-CN" altLang="en-US" dirty="0"/>
              <a:t>解耦为目标类</a:t>
            </a:r>
          </a:p>
        </p:txBody>
      </p:sp>
      <p:pic>
        <p:nvPicPr>
          <p:cNvPr id="27" name="图片 26">
            <a:extLst>
              <a:ext uri="{FF2B5EF4-FFF2-40B4-BE49-F238E27FC236}">
                <a16:creationId xmlns:a16="http://schemas.microsoft.com/office/drawing/2014/main" id="{E21E4069-B937-0EFC-358E-F42B06A8475D}"/>
              </a:ext>
            </a:extLst>
          </p:cNvPr>
          <p:cNvPicPr>
            <a:picLocks noChangeAspect="1"/>
          </p:cNvPicPr>
          <p:nvPr/>
        </p:nvPicPr>
        <p:blipFill>
          <a:blip r:embed="rId7"/>
          <a:stretch>
            <a:fillRect/>
          </a:stretch>
        </p:blipFill>
        <p:spPr>
          <a:xfrm>
            <a:off x="3630260" y="3530475"/>
            <a:ext cx="266714" cy="285765"/>
          </a:xfrm>
          <a:prstGeom prst="rect">
            <a:avLst/>
          </a:prstGeom>
        </p:spPr>
      </p:pic>
      <p:sp>
        <p:nvSpPr>
          <p:cNvPr id="28" name="文本框 27">
            <a:extLst>
              <a:ext uri="{FF2B5EF4-FFF2-40B4-BE49-F238E27FC236}">
                <a16:creationId xmlns:a16="http://schemas.microsoft.com/office/drawing/2014/main" id="{F7BE1090-6DC7-B3D1-B0CD-C8D76EC1A0C6}"/>
              </a:ext>
            </a:extLst>
          </p:cNvPr>
          <p:cNvSpPr txBox="1"/>
          <p:nvPr/>
        </p:nvSpPr>
        <p:spPr>
          <a:xfrm>
            <a:off x="4070450" y="3511113"/>
            <a:ext cx="1808920" cy="369332"/>
          </a:xfrm>
          <a:prstGeom prst="rect">
            <a:avLst/>
          </a:prstGeom>
          <a:noFill/>
        </p:spPr>
        <p:txBody>
          <a:bodyPr wrap="square" rtlCol="0">
            <a:spAutoFit/>
          </a:bodyPr>
          <a:lstStyle/>
          <a:p>
            <a:r>
              <a:rPr lang="zh-CN" altLang="en-US" dirty="0"/>
              <a:t>和非目标类</a:t>
            </a:r>
          </a:p>
        </p:txBody>
      </p:sp>
      <p:sp>
        <p:nvSpPr>
          <p:cNvPr id="30" name="文本框 29">
            <a:extLst>
              <a:ext uri="{FF2B5EF4-FFF2-40B4-BE49-F238E27FC236}">
                <a16:creationId xmlns:a16="http://schemas.microsoft.com/office/drawing/2014/main" id="{C09A9DD6-1046-19BB-9BE2-802FB27923D0}"/>
              </a:ext>
            </a:extLst>
          </p:cNvPr>
          <p:cNvSpPr txBox="1"/>
          <p:nvPr/>
        </p:nvSpPr>
        <p:spPr>
          <a:xfrm>
            <a:off x="3746428" y="4190487"/>
            <a:ext cx="7103164" cy="369332"/>
          </a:xfrm>
          <a:prstGeom prst="rect">
            <a:avLst/>
          </a:prstGeom>
          <a:noFill/>
        </p:spPr>
        <p:txBody>
          <a:bodyPr wrap="square">
            <a:spAutoFit/>
          </a:bodyPr>
          <a:lstStyle/>
          <a:p>
            <a:r>
              <a:rPr lang="zh-CN" altLang="en-US" dirty="0"/>
              <a:t>为非目标类的索引</a:t>
            </a:r>
          </a:p>
        </p:txBody>
      </p:sp>
      <p:pic>
        <p:nvPicPr>
          <p:cNvPr id="32" name="图片 31">
            <a:extLst>
              <a:ext uri="{FF2B5EF4-FFF2-40B4-BE49-F238E27FC236}">
                <a16:creationId xmlns:a16="http://schemas.microsoft.com/office/drawing/2014/main" id="{DC2D0DA1-AD53-B045-2F3B-E5ECBEEE6674}"/>
              </a:ext>
            </a:extLst>
          </p:cNvPr>
          <p:cNvPicPr>
            <a:picLocks noChangeAspect="1"/>
          </p:cNvPicPr>
          <p:nvPr/>
        </p:nvPicPr>
        <p:blipFill>
          <a:blip r:embed="rId8"/>
          <a:stretch>
            <a:fillRect/>
          </a:stretch>
        </p:blipFill>
        <p:spPr>
          <a:xfrm>
            <a:off x="1244993" y="4222740"/>
            <a:ext cx="2385267" cy="304826"/>
          </a:xfrm>
          <a:prstGeom prst="rect">
            <a:avLst/>
          </a:prstGeom>
        </p:spPr>
      </p:pic>
      <p:sp>
        <p:nvSpPr>
          <p:cNvPr id="34" name="文本框 33">
            <a:extLst>
              <a:ext uri="{FF2B5EF4-FFF2-40B4-BE49-F238E27FC236}">
                <a16:creationId xmlns:a16="http://schemas.microsoft.com/office/drawing/2014/main" id="{931E9D52-EE0F-6CFA-2EC8-285B987338DF}"/>
              </a:ext>
            </a:extLst>
          </p:cNvPr>
          <p:cNvSpPr txBox="1"/>
          <p:nvPr/>
        </p:nvSpPr>
        <p:spPr>
          <a:xfrm>
            <a:off x="702365" y="1140134"/>
            <a:ext cx="8176592" cy="369332"/>
          </a:xfrm>
          <a:prstGeom prst="rect">
            <a:avLst/>
          </a:prstGeom>
          <a:noFill/>
        </p:spPr>
        <p:txBody>
          <a:bodyPr wrap="square">
            <a:spAutoFit/>
          </a:bodyPr>
          <a:lstStyle/>
          <a:p>
            <a:r>
              <a:rPr lang="zh-CN" altLang="en-US" dirty="0"/>
              <a:t>提出动态知识转移（</a:t>
            </a:r>
            <a:r>
              <a:rPr lang="en-US" altLang="zh-CN" dirty="0"/>
              <a:t>DKT</a:t>
            </a:r>
            <a:r>
              <a:rPr lang="zh-CN" altLang="en-US" dirty="0"/>
              <a:t>），来解决知识蒸馏过程中最困难的负类问题。</a:t>
            </a:r>
          </a:p>
        </p:txBody>
      </p:sp>
      <p:sp>
        <p:nvSpPr>
          <p:cNvPr id="35" name="文本框 34">
            <a:extLst>
              <a:ext uri="{FF2B5EF4-FFF2-40B4-BE49-F238E27FC236}">
                <a16:creationId xmlns:a16="http://schemas.microsoft.com/office/drawing/2014/main" id="{EE677D72-205D-DA51-6D06-0B66E52AC02F}"/>
              </a:ext>
            </a:extLst>
          </p:cNvPr>
          <p:cNvSpPr txBox="1"/>
          <p:nvPr/>
        </p:nvSpPr>
        <p:spPr>
          <a:xfrm>
            <a:off x="702365" y="4190487"/>
            <a:ext cx="960783" cy="369332"/>
          </a:xfrm>
          <a:prstGeom prst="rect">
            <a:avLst/>
          </a:prstGeom>
          <a:noFill/>
        </p:spPr>
        <p:txBody>
          <a:bodyPr wrap="square" rtlCol="0">
            <a:spAutoFit/>
          </a:bodyPr>
          <a:lstStyle/>
          <a:p>
            <a:r>
              <a:rPr lang="zh-CN" altLang="en-US" dirty="0"/>
              <a:t>其中</a:t>
            </a:r>
          </a:p>
        </p:txBody>
      </p:sp>
      <p:sp>
        <p:nvSpPr>
          <p:cNvPr id="37" name="文本框 36">
            <a:extLst>
              <a:ext uri="{FF2B5EF4-FFF2-40B4-BE49-F238E27FC236}">
                <a16:creationId xmlns:a16="http://schemas.microsoft.com/office/drawing/2014/main" id="{DBD2CC00-98CC-6920-13E5-49D29E4389B4}"/>
              </a:ext>
            </a:extLst>
          </p:cNvPr>
          <p:cNvSpPr txBox="1"/>
          <p:nvPr/>
        </p:nvSpPr>
        <p:spPr>
          <a:xfrm>
            <a:off x="702365" y="4902114"/>
            <a:ext cx="7103164" cy="369332"/>
          </a:xfrm>
          <a:prstGeom prst="rect">
            <a:avLst/>
          </a:prstGeom>
          <a:noFill/>
        </p:spPr>
        <p:txBody>
          <a:bodyPr wrap="square">
            <a:spAutoFit/>
          </a:bodyPr>
          <a:lstStyle/>
          <a:p>
            <a:r>
              <a:rPr lang="zh-CN" altLang="en-US" dirty="0"/>
              <a:t>计算每个非目标类别的所有专家的平均</a:t>
            </a:r>
          </a:p>
        </p:txBody>
      </p:sp>
      <p:pic>
        <p:nvPicPr>
          <p:cNvPr id="38" name="图片 37">
            <a:extLst>
              <a:ext uri="{FF2B5EF4-FFF2-40B4-BE49-F238E27FC236}">
                <a16:creationId xmlns:a16="http://schemas.microsoft.com/office/drawing/2014/main" id="{46FE1DB9-3CC9-D029-E71C-238D00197D14}"/>
              </a:ext>
            </a:extLst>
          </p:cNvPr>
          <p:cNvPicPr>
            <a:picLocks noChangeAspect="1"/>
          </p:cNvPicPr>
          <p:nvPr/>
        </p:nvPicPr>
        <p:blipFill>
          <a:blip r:embed="rId9"/>
          <a:stretch>
            <a:fillRect/>
          </a:stretch>
        </p:blipFill>
        <p:spPr>
          <a:xfrm>
            <a:off x="4790661" y="4895710"/>
            <a:ext cx="1530229" cy="304826"/>
          </a:xfrm>
          <a:prstGeom prst="rect">
            <a:avLst/>
          </a:prstGeom>
        </p:spPr>
      </p:pic>
      <p:pic>
        <p:nvPicPr>
          <p:cNvPr id="39" name="图片 38">
            <a:extLst>
              <a:ext uri="{FF2B5EF4-FFF2-40B4-BE49-F238E27FC236}">
                <a16:creationId xmlns:a16="http://schemas.microsoft.com/office/drawing/2014/main" id="{C2F0A0DB-4053-4F08-B204-6A95FAB3E2F6}"/>
              </a:ext>
            </a:extLst>
          </p:cNvPr>
          <p:cNvPicPr>
            <a:picLocks noChangeAspect="1"/>
          </p:cNvPicPr>
          <p:nvPr/>
        </p:nvPicPr>
        <p:blipFill>
          <a:blip r:embed="rId10"/>
          <a:stretch>
            <a:fillRect/>
          </a:stretch>
        </p:blipFill>
        <p:spPr>
          <a:xfrm>
            <a:off x="2962845" y="5491323"/>
            <a:ext cx="1883827" cy="695004"/>
          </a:xfrm>
          <a:prstGeom prst="rect">
            <a:avLst/>
          </a:prstGeom>
        </p:spPr>
      </p:pic>
    </p:spTree>
    <p:custDataLst>
      <p:tags r:id="rId1"/>
    </p:custDataLst>
    <p:extLst>
      <p:ext uri="{BB962C8B-B14F-4D97-AF65-F5344CB8AC3E}">
        <p14:creationId xmlns:p14="http://schemas.microsoft.com/office/powerpoint/2010/main" val="1158431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bd134dc1-d8e5-42a1-8910-d99647c77090"/>
  <p:tag name="COMMONDATA" val="eyJjb3VudCI6MTIsImhkaWQiOiIyMjRkM2UyZjg4Njg5NGY0YWMwZGU0YTEwZjk0NGQxYiIsInVzZXJDb3VudCI6MX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6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TotalTime>
  <Words>759</Words>
  <Application>Microsoft Office PowerPoint</Application>
  <PresentationFormat>宽屏</PresentationFormat>
  <Paragraphs>60</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-apple-system</vt:lpstr>
      <vt:lpstr>Arial</vt:lpstr>
      <vt:lpstr>Wingdings</vt:lpstr>
      <vt:lpstr>Calibri</vt:lpstr>
      <vt:lpstr>汉仪中黑简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zh wang</dc:creator>
  <cp:lastModifiedBy>zh wang</cp:lastModifiedBy>
  <cp:revision>255</cp:revision>
  <dcterms:created xsi:type="dcterms:W3CDTF">2019-06-19T02:08:00Z</dcterms:created>
  <dcterms:modified xsi:type="dcterms:W3CDTF">2023-12-23T02:38:02Z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9EB00B8D7778456592C3AB8AC8C99272_13</vt:lpwstr>
  </property>
  <property fmtid="{D5CDD505-2E9C-101B-9397-08002B2CF9AE}" pid="4" name="KSOTemplateUUID">
    <vt:lpwstr>v1.0_mb_jNhsuQL2uWoPK5zBJV6jDQ==</vt:lpwstr>
  </property>
</Properties>
</file>